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240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532150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Demonstration of need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Adequate technological infrastructure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Support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990600" y="5867400"/>
            <a:ext cx="77724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2476499" y="876298"/>
            <a:ext cx="4190999" cy="73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 rot="5400000">
            <a:off x="4709318" y="3109119"/>
            <a:ext cx="5211762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975517" y="1356519"/>
            <a:ext cx="5211762" cy="5333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3152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3581398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581398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315200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5029200" y="1371600"/>
            <a:ext cx="3824287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Smart Schools Bond Act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029200" y="2590800"/>
            <a:ext cx="3881436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Marion Central School District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974850" y="1648675"/>
            <a:ext cx="3602100" cy="38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4D4D4D"/>
                </a:solidFill>
                <a:rtl val="0"/>
              </a:rPr>
              <a:t>Wireless</a:t>
            </a:r>
          </a:p>
          <a:p>
            <a:pPr marL="0" marR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D4D4D"/>
              </a:solidFill>
              <a:rtl val="0"/>
            </a:endParaRP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D4D4D"/>
                </a:solidFill>
                <a:rtl val="0"/>
              </a:rPr>
              <a:t>Wireless Access Management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D4D4D"/>
                </a:solidFill>
                <a:rtl val="0"/>
              </a:rPr>
              <a:t>Wireless Access Points</a:t>
            </a: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/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3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7250" y="2438400"/>
            <a:ext cx="2730500" cy="299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981200"/>
            <a:ext cx="2389186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357800" y="1813675"/>
            <a:ext cx="3072000" cy="39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 b="1" u="sng">
                <a:solidFill>
                  <a:srgbClr val="434343"/>
                </a:solidFill>
              </a:rPr>
              <a:t>Cabling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 u="sng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</a:rPr>
              <a:t>Upgrade to cat6 or cat6a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</a:rPr>
              <a:t>Upgrade fiber inside to OM3 or OM4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901850" y="265750"/>
            <a:ext cx="3962399" cy="584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81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800" b="1" u="sng">
                <a:solidFill>
                  <a:srgbClr val="4D4D4D"/>
                </a:solidFill>
                <a:rtl val="0"/>
              </a:rPr>
              <a:t>HP IMC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HP IMC Enterprise Software Platform with 50-node E-LTU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4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HP IMC WSM Software Module with 50 Access Point E-LTU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HP 3 year 24x7 Care Pack Service</a:t>
            </a:r>
          </a:p>
          <a:p>
            <a:pPr marL="3810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400">
              <a:solidFill>
                <a:srgbClr val="4D4D4D"/>
              </a:solidFill>
            </a:endParaRPr>
          </a:p>
          <a:p>
            <a:pPr marL="3810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4D4D4D"/>
                </a:solidFill>
              </a:rPr>
              <a:t>Additional Service Charges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3000">
              <a:solidFill>
                <a:srgbClr val="4D4D4D"/>
              </a:solidFill>
              <a:rtl val="0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889" y="2514600"/>
            <a:ext cx="2833110" cy="241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14400" y="1417637"/>
            <a:ext cx="7315200" cy="71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315200" cy="419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92100" indent="0">
              <a:spcBef>
                <a:spcPts val="0"/>
              </a:spcBef>
              <a:buNone/>
            </a:pPr>
            <a:r>
              <a:rPr lang="en-US" sz="4800"/>
              <a:t>Questions or comments?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Purpose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981200" y="1630362"/>
            <a:ext cx="6934199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Funding to support educational technology and infrastructure in order to improve learning and opportunity for students to succeed in the 21st century economy.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7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Funding to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981200" y="1630362"/>
            <a:ext cx="6934199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High speed broadband or wireless connectivity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Learning technology equipment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Instructional space for Pre-K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High-tech security features on campus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Conditions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981200" y="1630362"/>
            <a:ext cx="6934199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Demonstration of need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Adequate technological infrastructure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Sustainability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Professional Development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Technical Support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Allocation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981200" y="1630362"/>
            <a:ext cx="6934199" cy="4267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$1,038,923</a:t>
            </a: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419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One-time allocation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 deadlines for submission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Funds do not expire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Funds can be reimbursed on an ongoing basis</a:t>
            </a:r>
          </a:p>
          <a:p>
            <a:pPr marL="457200" marR="0" lvl="0" indent="-4191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4D4D4D"/>
                </a:solidFill>
                <a:rtl val="0"/>
              </a:rPr>
              <a:t>Funding mechanism not set up yet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Steps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981200" y="1630374"/>
            <a:ext cx="6934199" cy="522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 allocation amount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Identify district needs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Stakeholder engagement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Capital planning ?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Instructional technology pla</a:t>
            </a:r>
            <a:r>
              <a:rPr lang="en-US" sz="2000">
                <a:solidFill>
                  <a:srgbClr val="4D4D4D"/>
                </a:solidFill>
                <a:rtl val="0"/>
              </a:rPr>
              <a:t>n-submitted and approved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4D4D4D"/>
                </a:solidFill>
              </a:rPr>
              <a:t>Preliminary </a:t>
            </a: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Plan submission to BOE (</a:t>
            </a:r>
            <a:r>
              <a:rPr lang="en-US" sz="2000">
                <a:solidFill>
                  <a:srgbClr val="4D4D4D"/>
                </a:solidFill>
                <a:rtl val="0"/>
              </a:rPr>
              <a:t>once online form is available)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4D4D4D"/>
                </a:solidFill>
              </a:rPr>
              <a:t>30 day </a:t>
            </a: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Review-public comme</a:t>
            </a:r>
            <a:r>
              <a:rPr lang="en-US" sz="2000">
                <a:solidFill>
                  <a:srgbClr val="4D4D4D"/>
                </a:solidFill>
                <a:rtl val="0"/>
              </a:rPr>
              <a:t>nts accepted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4D4D4D"/>
                </a:solidFill>
              </a:rPr>
              <a:t>Public Hearing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4D4D4D"/>
                </a:solidFill>
              </a:rPr>
              <a:t>Final plan-BOE </a:t>
            </a: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Approval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4D4D4D"/>
                </a:solidFill>
                <a:rtl val="0"/>
              </a:rPr>
              <a:t>Submit to SED</a:t>
            </a:r>
          </a:p>
          <a:p>
            <a:pPr marL="457200" marR="0" lvl="0" indent="-355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ct val="100000"/>
              <a:buFont typeface="Arial"/>
              <a:buAutoNum type="arabicPeriod"/>
            </a:pPr>
            <a:r>
              <a:rPr lang="en-US" sz="20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Expenditure and reimbursement of funds.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6934199" cy="14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4D4D4D"/>
                </a:solidFill>
              </a:rPr>
              <a:t>School Connectivity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4D4D4D"/>
                </a:solidFill>
              </a:rPr>
              <a:t>Infrastructure Upgrade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650" y="2438400"/>
            <a:ext cx="2305200" cy="30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323775" y="2438400"/>
            <a:ext cx="3162600" cy="40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3000" b="1" u="sng" dirty="0" smtClean="0">
                <a:solidFill>
                  <a:srgbClr val="434343"/>
                </a:solidFill>
              </a:rPr>
              <a:t>Components</a:t>
            </a:r>
            <a:endParaRPr lang="en-US" sz="3000" b="1" u="sng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434343"/>
                </a:solidFill>
              </a:rPr>
              <a:t>Servers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434343"/>
                </a:solidFill>
              </a:rPr>
              <a:t>Switches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434343"/>
                </a:solidFill>
              </a:rPr>
              <a:t>Wireless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434343"/>
                </a:solidFill>
              </a:rPr>
              <a:t>Cabling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434343"/>
                </a:solidFill>
              </a:rPr>
              <a:t>Management Center</a:t>
            </a:r>
            <a:endParaRPr lang="en-US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3962399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381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3200" b="1" u="sng">
                <a:solidFill>
                  <a:srgbClr val="4D4D4D"/>
                </a:solidFill>
                <a:rtl val="0"/>
              </a:rPr>
              <a:t>Servers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D4D4D"/>
                </a:solidFill>
                <a:rtl val="0"/>
              </a:rPr>
              <a:t>     </a:t>
            </a: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7 Physical servers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D4D4D"/>
              </a:solidFill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5 Esxi Hosts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Domain Controller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rtl val="0"/>
              </a:rPr>
              <a:t>1 VCenter server</a:t>
            </a: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3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3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828800"/>
            <a:ext cx="2444750" cy="3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493825" y="1779675"/>
            <a:ext cx="3251999" cy="335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81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3200" b="1" u="sng">
                <a:solidFill>
                  <a:srgbClr val="4D4D4D"/>
                </a:solidFill>
              </a:rPr>
              <a:t>Switches</a:t>
            </a:r>
          </a:p>
          <a:p>
            <a:pPr marL="381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3200" b="1" u="sng">
              <a:solidFill>
                <a:srgbClr val="4D4D4D"/>
              </a:solidFill>
            </a:endParaRPr>
          </a:p>
          <a:p>
            <a:pPr marL="381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endParaRPr sz="2000" b="0" i="0" u="none" strike="noStrike" cap="none" baseline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Core Switch</a:t>
            </a:r>
            <a:r>
              <a:rPr lang="en-US" sz="2400">
                <a:solidFill>
                  <a:srgbClr val="4D4D4D"/>
                </a:solidFill>
              </a:rPr>
              <a:t>- HS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Core Switch</a:t>
            </a:r>
            <a:r>
              <a:rPr lang="en-US" sz="2400">
                <a:solidFill>
                  <a:srgbClr val="4D4D4D"/>
                </a:solidFill>
              </a:rPr>
              <a:t>-ES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29 Edge Switches</a:t>
            </a:r>
          </a:p>
          <a:p>
            <a:pPr marL="38100" lvl="0" indent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rgbClr val="4D4D4D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650" y="2438400"/>
            <a:ext cx="2305200" cy="30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42F9E"/>
      </a:lt2>
      <a:accent1>
        <a:srgbClr val="0C5FCA"/>
      </a:accent1>
      <a:accent2>
        <a:srgbClr val="007DF4"/>
      </a:accent2>
      <a:accent3>
        <a:srgbClr val="FFFFFF"/>
      </a:accent3>
      <a:accent4>
        <a:srgbClr val="404040"/>
      </a:accent4>
      <a:accent5>
        <a:srgbClr val="AAB6E1"/>
      </a:accent5>
      <a:accent6>
        <a:srgbClr val="0071DD"/>
      </a:accent6>
      <a:hlink>
        <a:srgbClr val="0CBEFD"/>
      </a:hlink>
      <a:folHlink>
        <a:srgbClr val="D3D3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256</Words>
  <Application>Microsoft Office PowerPoint</Application>
  <PresentationFormat>On-screen Show (4:3)</PresentationFormat>
  <Paragraphs>105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powerpoint-template</vt:lpstr>
      <vt:lpstr>Smart Schools Bond Act</vt:lpstr>
      <vt:lpstr>Purpose</vt:lpstr>
      <vt:lpstr>Funding to</vt:lpstr>
      <vt:lpstr>Conditions</vt:lpstr>
      <vt:lpstr>Allocation</vt:lpstr>
      <vt:lpstr>Steps</vt:lpstr>
      <vt:lpstr>School Connectivity  Infrastructure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Schools Bond Act</dc:title>
  <dc:creator>LBrower</dc:creator>
  <cp:lastModifiedBy>Amanda Lolik</cp:lastModifiedBy>
  <cp:revision>2</cp:revision>
  <dcterms:modified xsi:type="dcterms:W3CDTF">2016-05-17T19:31:45Z</dcterms:modified>
</cp:coreProperties>
</file>