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6" r:id="rId1"/>
  </p:sldMasterIdLst>
  <p:sldIdLst>
    <p:sldId id="256" r:id="rId2"/>
    <p:sldId id="266" r:id="rId3"/>
    <p:sldId id="261" r:id="rId4"/>
    <p:sldId id="267" r:id="rId5"/>
    <p:sldId id="258" r:id="rId6"/>
    <p:sldId id="260" r:id="rId7"/>
    <p:sldId id="263" r:id="rId8"/>
    <p:sldId id="268" r:id="rId9"/>
    <p:sldId id="269" r:id="rId10"/>
    <p:sldId id="270"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B5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39942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63985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265948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619059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286917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86552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122184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98766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5828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5194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15620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66313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84915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34618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69812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1565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2/4/2016</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42771553"/>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2051" y="1400577"/>
            <a:ext cx="5620405" cy="963502"/>
          </a:xfrm>
        </p:spPr>
        <p:txBody>
          <a:bodyPr/>
          <a:lstStyle/>
          <a:p>
            <a:r>
              <a:rPr lang="en-US" dirty="0" smtClean="0"/>
              <a:t>Smart Schools Bond Act Committee</a:t>
            </a:r>
            <a:endParaRPr lang="en-US" dirty="0"/>
          </a:p>
        </p:txBody>
      </p:sp>
      <p:sp>
        <p:nvSpPr>
          <p:cNvPr id="3" name="Subtitle 2"/>
          <p:cNvSpPr>
            <a:spLocks noGrp="1"/>
          </p:cNvSpPr>
          <p:nvPr>
            <p:ph type="subTitle" idx="1"/>
          </p:nvPr>
        </p:nvSpPr>
        <p:spPr>
          <a:xfrm>
            <a:off x="667705" y="2841849"/>
            <a:ext cx="5311312" cy="1460500"/>
          </a:xfrm>
        </p:spPr>
        <p:txBody>
          <a:bodyPr>
            <a:normAutofit/>
          </a:bodyPr>
          <a:lstStyle/>
          <a:p>
            <a:pPr algn="ctr"/>
            <a:r>
              <a:rPr lang="en-US" sz="3000" b="1" dirty="0">
                <a:solidFill>
                  <a:schemeClr val="tx1"/>
                </a:solidFill>
              </a:rPr>
              <a:t>Niagara Falls City Schools</a:t>
            </a:r>
          </a:p>
          <a:p>
            <a:pPr algn="ctr"/>
            <a:r>
              <a:rPr lang="en-US" sz="1800" b="1" dirty="0" smtClean="0">
                <a:solidFill>
                  <a:schemeClr val="tx1"/>
                </a:solidFill>
              </a:rPr>
              <a:t>November 19, 2015</a:t>
            </a:r>
            <a:endParaRPr lang="en-US" sz="1800" b="1" dirty="0">
              <a:solidFill>
                <a:schemeClr val="tx1"/>
              </a:solidFill>
            </a:endParaRPr>
          </a:p>
          <a:p>
            <a:endParaRPr lang="en-US" b="1" dirty="0">
              <a:solidFill>
                <a:schemeClr val="tx1"/>
              </a:solidFill>
            </a:endParaRPr>
          </a:p>
          <a:p>
            <a:endParaRPr lang="en-US" dirty="0" smtClean="0"/>
          </a:p>
        </p:txBody>
      </p:sp>
      <p:sp>
        <p:nvSpPr>
          <p:cNvPr id="6" name="TextBox 5"/>
          <p:cNvSpPr txBox="1"/>
          <p:nvPr/>
        </p:nvSpPr>
        <p:spPr>
          <a:xfrm>
            <a:off x="290998" y="5078301"/>
            <a:ext cx="3032363" cy="715581"/>
          </a:xfrm>
          <a:prstGeom prst="rect">
            <a:avLst/>
          </a:prstGeom>
          <a:noFill/>
        </p:spPr>
        <p:txBody>
          <a:bodyPr wrap="square" rtlCol="0">
            <a:spAutoFit/>
          </a:bodyPr>
          <a:lstStyle/>
          <a:p>
            <a:r>
              <a:rPr lang="en-US" sz="1350" b="1" dirty="0"/>
              <a:t>Cynthia A. </a:t>
            </a:r>
            <a:r>
              <a:rPr lang="en-US" sz="1350" b="1" dirty="0" err="1"/>
              <a:t>Bianco</a:t>
            </a:r>
            <a:r>
              <a:rPr lang="en-US" sz="1350" b="1" dirty="0"/>
              <a:t> </a:t>
            </a:r>
            <a:endParaRPr lang="en-US" sz="1350" b="1" dirty="0" smtClean="0"/>
          </a:p>
          <a:p>
            <a:r>
              <a:rPr lang="en-US" sz="1350" b="1" dirty="0" smtClean="0"/>
              <a:t>Superintendent of Schools</a:t>
            </a:r>
            <a:endParaRPr lang="en-US" sz="1350" b="1" dirty="0"/>
          </a:p>
          <a:p>
            <a:endParaRPr lang="en-US" sz="1350" dirty="0"/>
          </a:p>
        </p:txBody>
      </p:sp>
      <p:sp>
        <p:nvSpPr>
          <p:cNvPr id="7" name="TextBox 6"/>
          <p:cNvSpPr txBox="1"/>
          <p:nvPr/>
        </p:nvSpPr>
        <p:spPr>
          <a:xfrm>
            <a:off x="3596425" y="5078301"/>
            <a:ext cx="4765184" cy="507831"/>
          </a:xfrm>
          <a:prstGeom prst="rect">
            <a:avLst/>
          </a:prstGeom>
          <a:noFill/>
        </p:spPr>
        <p:txBody>
          <a:bodyPr wrap="square" rtlCol="0">
            <a:spAutoFit/>
          </a:bodyPr>
          <a:lstStyle/>
          <a:p>
            <a:r>
              <a:rPr lang="en-US" sz="1350" b="1" dirty="0"/>
              <a:t>Darlene </a:t>
            </a:r>
            <a:r>
              <a:rPr lang="en-US" sz="1350" b="1" dirty="0" smtClean="0"/>
              <a:t>Sprague, Administrator </a:t>
            </a:r>
            <a:r>
              <a:rPr lang="en-US" sz="1350" b="1" dirty="0"/>
              <a:t>for Information </a:t>
            </a:r>
            <a:r>
              <a:rPr lang="en-US" sz="1350" b="1" dirty="0" smtClean="0"/>
              <a:t>Services</a:t>
            </a:r>
          </a:p>
          <a:p>
            <a:r>
              <a:rPr lang="en-US" sz="1350" b="1" dirty="0" smtClean="0"/>
              <a:t>Earl </a:t>
            </a:r>
            <a:r>
              <a:rPr lang="en-US" sz="1350" b="1" dirty="0" err="1" smtClean="0"/>
              <a:t>Smeal</a:t>
            </a:r>
            <a:r>
              <a:rPr lang="en-US" sz="1350" b="1" dirty="0" smtClean="0"/>
              <a:t>, Energy and Procurement Specialist</a:t>
            </a:r>
            <a:endParaRPr lang="en-US" sz="1350" b="1" dirty="0"/>
          </a:p>
        </p:txBody>
      </p:sp>
    </p:spTree>
    <p:extLst>
      <p:ext uri="{BB962C8B-B14F-4D97-AF65-F5344CB8AC3E}">
        <p14:creationId xmlns:p14="http://schemas.microsoft.com/office/powerpoint/2010/main" val="2490957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6366" y="502276"/>
            <a:ext cx="6787166" cy="369332"/>
          </a:xfrm>
          <a:prstGeom prst="rect">
            <a:avLst/>
          </a:prstGeom>
          <a:noFill/>
        </p:spPr>
        <p:txBody>
          <a:bodyPr wrap="square" rtlCol="0">
            <a:spAutoFit/>
          </a:bodyPr>
          <a:lstStyle/>
          <a:p>
            <a:r>
              <a:rPr lang="en-US" dirty="0" smtClean="0"/>
              <a:t>First Investment Proposal</a:t>
            </a:r>
            <a:endParaRPr lang="en-US" dirty="0"/>
          </a:p>
        </p:txBody>
      </p:sp>
      <p:graphicFrame>
        <p:nvGraphicFramePr>
          <p:cNvPr id="2" name="Object 1"/>
          <p:cNvGraphicFramePr>
            <a:graphicFrameLocks noChangeAspect="1"/>
          </p:cNvGraphicFramePr>
          <p:nvPr>
            <p:extLst>
              <p:ext uri="{D42A27DB-BD31-4B8C-83A1-F6EECF244321}">
                <p14:modId xmlns:p14="http://schemas.microsoft.com/office/powerpoint/2010/main" val="875307907"/>
              </p:ext>
            </p:extLst>
          </p:nvPr>
        </p:nvGraphicFramePr>
        <p:xfrm>
          <a:off x="156168" y="1017432"/>
          <a:ext cx="7569537" cy="4752303"/>
        </p:xfrm>
        <a:graphic>
          <a:graphicData uri="http://schemas.openxmlformats.org/presentationml/2006/ole">
            <mc:AlternateContent xmlns:mc="http://schemas.openxmlformats.org/markup-compatibility/2006">
              <mc:Choice xmlns:v="urn:schemas-microsoft-com:vml" Requires="v">
                <p:oleObj spid="_x0000_s1028" name="Worksheet" r:id="rId3" imgW="7600932" imgH="4771848" progId="Excel.Sheet.12">
                  <p:embed/>
                </p:oleObj>
              </mc:Choice>
              <mc:Fallback>
                <p:oleObj name="Worksheet" r:id="rId3" imgW="7600932" imgH="4771848" progId="Excel.Sheet.12">
                  <p:embed/>
                  <p:pic>
                    <p:nvPicPr>
                      <p:cNvPr id="0" name=""/>
                      <p:cNvPicPr/>
                      <p:nvPr/>
                    </p:nvPicPr>
                    <p:blipFill>
                      <a:blip r:embed="rId4"/>
                      <a:stretch>
                        <a:fillRect/>
                      </a:stretch>
                    </p:blipFill>
                    <p:spPr>
                      <a:xfrm>
                        <a:off x="156168" y="1017432"/>
                        <a:ext cx="7569537" cy="4752303"/>
                      </a:xfrm>
                      <a:prstGeom prst="rect">
                        <a:avLst/>
                      </a:prstGeom>
                    </p:spPr>
                  </p:pic>
                </p:oleObj>
              </mc:Fallback>
            </mc:AlternateContent>
          </a:graphicData>
        </a:graphic>
      </p:graphicFrame>
    </p:spTree>
    <p:extLst>
      <p:ext uri="{BB962C8B-B14F-4D97-AF65-F5344CB8AC3E}">
        <p14:creationId xmlns:p14="http://schemas.microsoft.com/office/powerpoint/2010/main" val="3013832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Charge to the Committee</a:t>
            </a:r>
            <a:endParaRPr lang="en-US" dirty="0"/>
          </a:p>
        </p:txBody>
      </p:sp>
      <p:sp>
        <p:nvSpPr>
          <p:cNvPr id="3" name="Content Placeholder 2"/>
          <p:cNvSpPr>
            <a:spLocks noGrp="1"/>
          </p:cNvSpPr>
          <p:nvPr>
            <p:ph idx="1"/>
          </p:nvPr>
        </p:nvSpPr>
        <p:spPr>
          <a:xfrm>
            <a:off x="609599" y="1429555"/>
            <a:ext cx="6347714" cy="4881093"/>
          </a:xfrm>
        </p:spPr>
        <p:txBody>
          <a:bodyPr>
            <a:normAutofit/>
          </a:bodyPr>
          <a:lstStyle/>
          <a:p>
            <a:r>
              <a:rPr lang="en-US" sz="2400" dirty="0" smtClean="0"/>
              <a:t>The </a:t>
            </a:r>
            <a:r>
              <a:rPr lang="en-US" sz="2400" dirty="0"/>
              <a:t>Smart Schools Bond Act of 2014 was included in the 2014-2015 Enacted State Budget. The purpose of the Act is to provide funding to school districts to improve educational technology and infrastructure, and to improve learning opportunities. The charge to the Smart Schools Bond Act Committee is to develop and receive approval of a Smart Schools Investment Plan by following all protocols of the legislation</a:t>
            </a:r>
            <a:r>
              <a:rPr lang="en-US" sz="2400" dirty="0" smtClean="0"/>
              <a:t>.</a:t>
            </a:r>
          </a:p>
          <a:p>
            <a:r>
              <a:rPr lang="en-US" sz="2400" dirty="0">
                <a:solidFill>
                  <a:schemeClr val="tx1"/>
                </a:solidFill>
              </a:rPr>
              <a:t>Niagara Falls Allocation - $8,865,240</a:t>
            </a:r>
            <a:endParaRPr lang="en-US" sz="2400" dirty="0"/>
          </a:p>
        </p:txBody>
      </p:sp>
    </p:spTree>
    <p:extLst>
      <p:ext uri="{BB962C8B-B14F-4D97-AF65-F5344CB8AC3E}">
        <p14:creationId xmlns:p14="http://schemas.microsoft.com/office/powerpoint/2010/main" val="3636826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756" y="532059"/>
            <a:ext cx="8107965" cy="537693"/>
          </a:xfrm>
        </p:spPr>
        <p:txBody>
          <a:bodyPr>
            <a:normAutofit fontScale="90000"/>
          </a:bodyPr>
          <a:lstStyle/>
          <a:p>
            <a:r>
              <a:rPr lang="en-US" b="1" dirty="0"/>
              <a:t>Smart Schools Bond Task Committee</a:t>
            </a:r>
            <a:endParaRPr lang="en-US" dirty="0"/>
          </a:p>
        </p:txBody>
      </p:sp>
      <p:sp>
        <p:nvSpPr>
          <p:cNvPr id="3" name="Content Placeholder 2"/>
          <p:cNvSpPr>
            <a:spLocks noGrp="1"/>
          </p:cNvSpPr>
          <p:nvPr>
            <p:ph idx="1"/>
          </p:nvPr>
        </p:nvSpPr>
        <p:spPr>
          <a:xfrm>
            <a:off x="520880" y="1262131"/>
            <a:ext cx="6845835" cy="5595870"/>
          </a:xfrm>
        </p:spPr>
        <p:txBody>
          <a:bodyPr>
            <a:normAutofit fontScale="25000" lnSpcReduction="20000"/>
          </a:bodyPr>
          <a:lstStyle/>
          <a:p>
            <a:pPr marL="0" indent="0">
              <a:buNone/>
            </a:pPr>
            <a:r>
              <a:rPr lang="en-US" sz="4400" b="1" dirty="0"/>
              <a:t>Committee Co-Chairs – Darlene Sprague / Earl </a:t>
            </a:r>
            <a:r>
              <a:rPr lang="en-US" sz="4400" b="1" dirty="0" err="1" smtClean="0"/>
              <a:t>Smeal</a:t>
            </a:r>
            <a:endParaRPr lang="en-US" sz="4400" b="1" dirty="0" smtClean="0"/>
          </a:p>
          <a:p>
            <a:pPr marL="0" indent="0">
              <a:buNone/>
            </a:pPr>
            <a:endParaRPr lang="en-US" sz="4400" b="1" dirty="0"/>
          </a:p>
          <a:p>
            <a:pPr marL="0" indent="0">
              <a:buNone/>
            </a:pPr>
            <a:r>
              <a:rPr lang="en-US" sz="4400" b="1" dirty="0"/>
              <a:t>Technology Committee Members			</a:t>
            </a:r>
            <a:r>
              <a:rPr lang="en-US" sz="4400" b="1" dirty="0" smtClean="0"/>
              <a:t>Higher </a:t>
            </a:r>
            <a:r>
              <a:rPr lang="en-US" sz="4400" b="1" dirty="0"/>
              <a:t>Education</a:t>
            </a:r>
            <a:endParaRPr lang="en-US" sz="4400" dirty="0"/>
          </a:p>
          <a:p>
            <a:r>
              <a:rPr lang="en-US" sz="4400" dirty="0"/>
              <a:t>Diane </a:t>
            </a:r>
            <a:r>
              <a:rPr lang="en-US" sz="4400" dirty="0" err="1"/>
              <a:t>Bianco</a:t>
            </a:r>
            <a:r>
              <a:rPr lang="en-US" sz="4400" dirty="0"/>
              <a:t>		Edwin Maynard		</a:t>
            </a:r>
            <a:r>
              <a:rPr lang="en-US" sz="4400" dirty="0" smtClean="0"/>
              <a:t>Patricia </a:t>
            </a:r>
            <a:r>
              <a:rPr lang="en-US" sz="4400" dirty="0" err="1"/>
              <a:t>Wrobel</a:t>
            </a:r>
            <a:r>
              <a:rPr lang="en-US" sz="4400" dirty="0"/>
              <a:t>, Niagara University</a:t>
            </a:r>
          </a:p>
          <a:p>
            <a:r>
              <a:rPr lang="en-US" sz="4400" dirty="0"/>
              <a:t>David Brooks		</a:t>
            </a:r>
            <a:r>
              <a:rPr lang="en-US" sz="4400" dirty="0" err="1" smtClean="0"/>
              <a:t>Ronni</a:t>
            </a:r>
            <a:r>
              <a:rPr lang="en-US" sz="4400" dirty="0" smtClean="0"/>
              <a:t> McGrath			Monica </a:t>
            </a:r>
            <a:r>
              <a:rPr lang="en-US" sz="4400" dirty="0" err="1" smtClean="0"/>
              <a:t>Lopoyda</a:t>
            </a:r>
            <a:r>
              <a:rPr lang="en-US" sz="4400" dirty="0" smtClean="0"/>
              <a:t>, NCCC</a:t>
            </a:r>
            <a:endParaRPr lang="en-US" sz="4400" dirty="0"/>
          </a:p>
          <a:p>
            <a:r>
              <a:rPr lang="en-US" sz="4400" dirty="0"/>
              <a:t>Richard </a:t>
            </a:r>
            <a:r>
              <a:rPr lang="en-US" sz="4400" dirty="0" err="1"/>
              <a:t>Carella</a:t>
            </a:r>
            <a:r>
              <a:rPr lang="en-US" sz="4400" dirty="0"/>
              <a:t>		Gerald </a:t>
            </a:r>
            <a:r>
              <a:rPr lang="en-US" sz="4400" dirty="0" err="1"/>
              <a:t>Orfano</a:t>
            </a:r>
            <a:r>
              <a:rPr lang="en-US" sz="4400" dirty="0"/>
              <a:t>		</a:t>
            </a:r>
            <a:r>
              <a:rPr lang="en-US" sz="4400" b="1" dirty="0" smtClean="0"/>
              <a:t>Parents</a:t>
            </a:r>
            <a:endParaRPr lang="en-US" sz="4400" b="1" dirty="0"/>
          </a:p>
          <a:p>
            <a:r>
              <a:rPr lang="en-US" sz="4400" dirty="0"/>
              <a:t>Roger Carroll		</a:t>
            </a:r>
            <a:r>
              <a:rPr lang="en-US" sz="4400" dirty="0" smtClean="0"/>
              <a:t>Alicia </a:t>
            </a:r>
            <a:r>
              <a:rPr lang="en-US" sz="4400" dirty="0" err="1"/>
              <a:t>Savino</a:t>
            </a:r>
            <a:r>
              <a:rPr lang="en-US" sz="4400" dirty="0"/>
              <a:t>			Mrs. Brook </a:t>
            </a:r>
            <a:r>
              <a:rPr lang="en-US" sz="4400" dirty="0" err="1"/>
              <a:t>Nigro</a:t>
            </a:r>
            <a:r>
              <a:rPr lang="en-US" sz="4400" dirty="0"/>
              <a:t> (Maple Ave, </a:t>
            </a:r>
            <a:r>
              <a:rPr lang="en-US" sz="4400" dirty="0" err="1"/>
              <a:t>Gaskill</a:t>
            </a:r>
            <a:r>
              <a:rPr lang="en-US" sz="4400" dirty="0"/>
              <a:t> Prep) </a:t>
            </a:r>
            <a:endParaRPr lang="en-US" sz="4000" dirty="0"/>
          </a:p>
          <a:p>
            <a:r>
              <a:rPr lang="en-US" sz="4400" dirty="0"/>
              <a:t>Tina Gregory		</a:t>
            </a:r>
            <a:r>
              <a:rPr lang="en-US" sz="4400" dirty="0" smtClean="0"/>
              <a:t>Derek </a:t>
            </a:r>
            <a:r>
              <a:rPr lang="en-US" sz="4400" dirty="0"/>
              <a:t>Zimmerman 		Ms. </a:t>
            </a:r>
            <a:r>
              <a:rPr lang="en-US" sz="4400" dirty="0" smtClean="0"/>
              <a:t>Becky </a:t>
            </a:r>
            <a:r>
              <a:rPr lang="en-US" sz="4400" dirty="0" err="1" smtClean="0"/>
              <a:t>Hedgepeth</a:t>
            </a:r>
            <a:r>
              <a:rPr lang="en-US" sz="4400" dirty="0" smtClean="0"/>
              <a:t> (Niagara </a:t>
            </a:r>
            <a:r>
              <a:rPr lang="en-US" sz="4400" dirty="0"/>
              <a:t>Street)</a:t>
            </a:r>
          </a:p>
          <a:p>
            <a:r>
              <a:rPr lang="en-US" sz="4400" dirty="0"/>
              <a:t>Melanie Kitchen 	Phillip </a:t>
            </a:r>
            <a:r>
              <a:rPr lang="en-US" sz="4400" dirty="0" err="1"/>
              <a:t>Miano</a:t>
            </a:r>
            <a:r>
              <a:rPr lang="en-US" sz="4400" dirty="0"/>
              <a:t> 		</a:t>
            </a:r>
            <a:r>
              <a:rPr lang="en-US" sz="4400" dirty="0" smtClean="0"/>
              <a:t>	Ms</a:t>
            </a:r>
            <a:r>
              <a:rPr lang="en-US" sz="4400" dirty="0"/>
              <a:t>. Darlene </a:t>
            </a:r>
            <a:r>
              <a:rPr lang="en-US" sz="4400" dirty="0" err="1"/>
              <a:t>Kislack</a:t>
            </a:r>
            <a:r>
              <a:rPr lang="en-US" sz="4400" dirty="0"/>
              <a:t> (NFHS)</a:t>
            </a:r>
          </a:p>
          <a:p>
            <a:r>
              <a:rPr lang="en-US" sz="4400" dirty="0"/>
              <a:t> </a:t>
            </a:r>
            <a:r>
              <a:rPr lang="en-US" sz="4400" dirty="0" smtClean="0"/>
              <a:t>Ray </a:t>
            </a:r>
            <a:r>
              <a:rPr lang="en-US" sz="4400" dirty="0" err="1" smtClean="0"/>
              <a:t>Granieri</a:t>
            </a:r>
            <a:endParaRPr lang="en-US" sz="4400" dirty="0" smtClean="0"/>
          </a:p>
          <a:p>
            <a:pPr marL="0" indent="0">
              <a:buNone/>
            </a:pPr>
            <a:r>
              <a:rPr lang="en-US" sz="4400" b="1" dirty="0" smtClean="0"/>
              <a:t>Teachers</a:t>
            </a:r>
            <a:r>
              <a:rPr lang="en-US" sz="4400" b="1" dirty="0"/>
              <a:t>						Community Members</a:t>
            </a:r>
            <a:endParaRPr lang="en-US" sz="4400" dirty="0"/>
          </a:p>
          <a:p>
            <a:r>
              <a:rPr lang="en-US" sz="4400" dirty="0"/>
              <a:t>Richard </a:t>
            </a:r>
            <a:r>
              <a:rPr lang="en-US" sz="4400" dirty="0" err="1"/>
              <a:t>Meranto</a:t>
            </a:r>
            <a:r>
              <a:rPr lang="en-US" sz="4400" dirty="0"/>
              <a:t>						</a:t>
            </a:r>
            <a:r>
              <a:rPr lang="en-US" sz="4400" dirty="0" smtClean="0"/>
              <a:t> </a:t>
            </a:r>
            <a:r>
              <a:rPr lang="en-US" sz="4400" dirty="0"/>
              <a:t>NF Housing Authority  - </a:t>
            </a:r>
            <a:r>
              <a:rPr lang="en-US" sz="4400" dirty="0" err="1"/>
              <a:t>Antonette</a:t>
            </a:r>
            <a:r>
              <a:rPr lang="en-US" sz="4400" dirty="0"/>
              <a:t> </a:t>
            </a:r>
            <a:r>
              <a:rPr lang="en-US" sz="4400" dirty="0" err="1"/>
              <a:t>Polito</a:t>
            </a:r>
            <a:r>
              <a:rPr lang="en-US" sz="4400" dirty="0"/>
              <a:t> </a:t>
            </a:r>
          </a:p>
          <a:p>
            <a:r>
              <a:rPr lang="en-US" sz="4400" dirty="0"/>
              <a:t>David </a:t>
            </a:r>
            <a:r>
              <a:rPr lang="en-US" sz="4400" dirty="0" err="1"/>
              <a:t>St.Onge</a:t>
            </a:r>
            <a:r>
              <a:rPr lang="en-US" sz="4400" dirty="0"/>
              <a:t>						</a:t>
            </a:r>
            <a:r>
              <a:rPr lang="en-US" sz="4400" dirty="0" smtClean="0"/>
              <a:t> </a:t>
            </a:r>
            <a:r>
              <a:rPr lang="en-US" sz="4400" dirty="0"/>
              <a:t>Randy </a:t>
            </a:r>
            <a:r>
              <a:rPr lang="en-US" sz="4400" dirty="0" err="1"/>
              <a:t>Palladino</a:t>
            </a:r>
            <a:r>
              <a:rPr lang="en-US" sz="4400" dirty="0"/>
              <a:t> 940-6007 </a:t>
            </a:r>
          </a:p>
          <a:p>
            <a:r>
              <a:rPr lang="en-US" sz="4400" dirty="0"/>
              <a:t>Edward Wisniewski</a:t>
            </a:r>
          </a:p>
          <a:p>
            <a:pPr marL="0" indent="0">
              <a:buNone/>
            </a:pPr>
            <a:r>
              <a:rPr lang="en-US" sz="4400" b="1" dirty="0"/>
              <a:t>Non Pub </a:t>
            </a:r>
            <a:r>
              <a:rPr lang="en-US" sz="4400" b="1" dirty="0" smtClean="0"/>
              <a:t>Representatives</a:t>
            </a:r>
            <a:r>
              <a:rPr lang="en-US" sz="4400" b="1" dirty="0"/>
              <a:t>				</a:t>
            </a:r>
            <a:r>
              <a:rPr lang="en-US" sz="4400" b="1" dirty="0" smtClean="0"/>
              <a:t>Students</a:t>
            </a:r>
            <a:endParaRPr lang="en-US" sz="4400" dirty="0"/>
          </a:p>
          <a:p>
            <a:r>
              <a:rPr lang="en-US" sz="4400" dirty="0"/>
              <a:t>Catholic Academy of NF, Jeannine Fortunate		</a:t>
            </a:r>
            <a:r>
              <a:rPr lang="en-US" sz="4400" dirty="0" smtClean="0"/>
              <a:t>Chris </a:t>
            </a:r>
            <a:r>
              <a:rPr lang="en-US" sz="4400" dirty="0"/>
              <a:t>Coleman 		</a:t>
            </a:r>
            <a:endParaRPr lang="en-US" sz="4400" dirty="0" smtClean="0"/>
          </a:p>
          <a:p>
            <a:r>
              <a:rPr lang="en-US" sz="4400" dirty="0" smtClean="0"/>
              <a:t>Niagara </a:t>
            </a:r>
            <a:r>
              <a:rPr lang="en-US" sz="4400" dirty="0"/>
              <a:t>Catholic – Christine Muto			</a:t>
            </a:r>
            <a:r>
              <a:rPr lang="en-US" sz="4400" dirty="0" smtClean="0"/>
              <a:t>Megan </a:t>
            </a:r>
            <a:r>
              <a:rPr lang="en-US" sz="4400" dirty="0" err="1"/>
              <a:t>Scime</a:t>
            </a:r>
            <a:endParaRPr lang="en-US" sz="4400" dirty="0"/>
          </a:p>
          <a:p>
            <a:pPr marL="0" indent="0">
              <a:buNone/>
            </a:pPr>
            <a:r>
              <a:rPr lang="en-US" sz="4400" dirty="0"/>
              <a:t>			</a:t>
            </a:r>
            <a:r>
              <a:rPr lang="en-US" sz="4400" dirty="0" smtClean="0"/>
              <a:t>    Jennifer </a:t>
            </a:r>
            <a:r>
              <a:rPr lang="en-US" sz="4400" dirty="0"/>
              <a:t>Rhoads			</a:t>
            </a:r>
            <a:r>
              <a:rPr lang="en-US" sz="4400" dirty="0" smtClean="0"/>
              <a:t>Naomi Palmer</a:t>
            </a:r>
            <a:endParaRPr lang="en-US" sz="4400" dirty="0"/>
          </a:p>
          <a:p>
            <a:pPr marL="0" indent="0">
              <a:buNone/>
            </a:pPr>
            <a:r>
              <a:rPr lang="en-US" sz="4400" b="1" dirty="0"/>
              <a:t>Other District Staff	</a:t>
            </a:r>
            <a:r>
              <a:rPr lang="en-US" sz="4400" dirty="0"/>
              <a:t>					</a:t>
            </a:r>
          </a:p>
          <a:p>
            <a:r>
              <a:rPr lang="en-US" sz="4400" dirty="0"/>
              <a:t>Mark </a:t>
            </a:r>
            <a:r>
              <a:rPr lang="en-US" sz="4400" dirty="0" err="1"/>
              <a:t>Laurrie</a:t>
            </a:r>
            <a:endParaRPr lang="en-US" sz="4400" dirty="0"/>
          </a:p>
          <a:p>
            <a:r>
              <a:rPr lang="en-US" sz="4400" dirty="0"/>
              <a:t>Joe </a:t>
            </a:r>
            <a:r>
              <a:rPr lang="en-US" sz="4400" dirty="0" err="1"/>
              <a:t>Giarrizzo</a:t>
            </a:r>
            <a:endParaRPr lang="en-US" sz="4400" dirty="0"/>
          </a:p>
          <a:p>
            <a:endParaRPr lang="en-US" sz="1200" dirty="0"/>
          </a:p>
          <a:p>
            <a:endParaRPr lang="en-US" sz="3600" dirty="0"/>
          </a:p>
        </p:txBody>
      </p:sp>
    </p:spTree>
    <p:extLst>
      <p:ext uri="{BB962C8B-B14F-4D97-AF65-F5344CB8AC3E}">
        <p14:creationId xmlns:p14="http://schemas.microsoft.com/office/powerpoint/2010/main" val="200018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Documents Used in the Process</a:t>
            </a:r>
            <a:endParaRPr lang="en-US" sz="3200" dirty="0"/>
          </a:p>
        </p:txBody>
      </p:sp>
      <p:sp>
        <p:nvSpPr>
          <p:cNvPr id="3" name="Content Placeholder 2"/>
          <p:cNvSpPr>
            <a:spLocks noGrp="1"/>
          </p:cNvSpPr>
          <p:nvPr>
            <p:ph idx="1"/>
          </p:nvPr>
        </p:nvSpPr>
        <p:spPr>
          <a:xfrm>
            <a:off x="609599" y="1439373"/>
            <a:ext cx="6347714" cy="3880773"/>
          </a:xfrm>
        </p:spPr>
        <p:txBody>
          <a:bodyPr/>
          <a:lstStyle/>
          <a:p>
            <a:r>
              <a:rPr lang="en-US" dirty="0" smtClean="0"/>
              <a:t>Smart Schools Bond Act Implementation Guidance</a:t>
            </a:r>
          </a:p>
          <a:p>
            <a:r>
              <a:rPr lang="en-US" dirty="0" smtClean="0"/>
              <a:t>Smart Schools Investment Plan</a:t>
            </a:r>
          </a:p>
          <a:p>
            <a:r>
              <a:rPr lang="en-US" dirty="0"/>
              <a:t>Instructional Computer Technology Tools 2015 – 2016</a:t>
            </a:r>
          </a:p>
          <a:p>
            <a:r>
              <a:rPr lang="en-US" dirty="0"/>
              <a:t>Meeting Minutes</a:t>
            </a:r>
            <a:r>
              <a:rPr lang="en-US" dirty="0" smtClean="0"/>
              <a:t>	</a:t>
            </a:r>
          </a:p>
          <a:p>
            <a:pPr lvl="1"/>
            <a:r>
              <a:rPr lang="en-US" dirty="0" smtClean="0"/>
              <a:t>Introduction and Charge to Committee PowerPoint</a:t>
            </a:r>
          </a:p>
          <a:p>
            <a:pPr lvl="1"/>
            <a:r>
              <a:rPr lang="en-US" dirty="0" smtClean="0"/>
              <a:t>Workshop to brainstorm items to include in the Investment Plan</a:t>
            </a:r>
          </a:p>
          <a:p>
            <a:pPr lvl="1"/>
            <a:r>
              <a:rPr lang="en-US" dirty="0" smtClean="0"/>
              <a:t>Phasing Plans</a:t>
            </a:r>
            <a:endParaRPr lang="en-US" dirty="0"/>
          </a:p>
        </p:txBody>
      </p:sp>
    </p:spTree>
    <p:extLst>
      <p:ext uri="{BB962C8B-B14F-4D97-AF65-F5344CB8AC3E}">
        <p14:creationId xmlns:p14="http://schemas.microsoft.com/office/powerpoint/2010/main" val="3225353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410" y="681059"/>
            <a:ext cx="6400800" cy="684101"/>
          </a:xfrm>
        </p:spPr>
        <p:txBody>
          <a:bodyPr/>
          <a:lstStyle/>
          <a:p>
            <a:r>
              <a:rPr lang="en-US" b="1" dirty="0" smtClean="0"/>
              <a:t>Smart School Categories</a:t>
            </a:r>
            <a:endParaRPr lang="en-US" dirty="0"/>
          </a:p>
        </p:txBody>
      </p:sp>
      <p:sp>
        <p:nvSpPr>
          <p:cNvPr id="3" name="Content Placeholder 2"/>
          <p:cNvSpPr>
            <a:spLocks noGrp="1"/>
          </p:cNvSpPr>
          <p:nvPr>
            <p:ph idx="1"/>
          </p:nvPr>
        </p:nvSpPr>
        <p:spPr>
          <a:xfrm>
            <a:off x="619410" y="1365160"/>
            <a:ext cx="6400800" cy="4840042"/>
          </a:xfrm>
        </p:spPr>
        <p:txBody>
          <a:bodyPr>
            <a:normAutofit fontScale="85000" lnSpcReduction="20000"/>
          </a:bodyPr>
          <a:lstStyle/>
          <a:p>
            <a:pPr marL="0" indent="0">
              <a:buNone/>
            </a:pPr>
            <a:r>
              <a:rPr lang="en-US" b="1" dirty="0">
                <a:solidFill>
                  <a:srgbClr val="76B531"/>
                </a:solidFill>
              </a:rPr>
              <a:t>Learning Technology</a:t>
            </a:r>
          </a:p>
          <a:p>
            <a:pPr marL="300038" lvl="1" indent="0">
              <a:buNone/>
            </a:pPr>
            <a:r>
              <a:rPr lang="en-US" b="1" dirty="0">
                <a:solidFill>
                  <a:srgbClr val="76B531"/>
                </a:solidFill>
              </a:rPr>
              <a:t>Acquire learning technology equipment or facilities, including</a:t>
            </a:r>
          </a:p>
          <a:p>
            <a:pPr marL="300038" lvl="1" indent="0">
              <a:buNone/>
            </a:pPr>
            <a:r>
              <a:rPr lang="en-US" b="1" dirty="0">
                <a:solidFill>
                  <a:srgbClr val="76B531"/>
                </a:solidFill>
              </a:rPr>
              <a:t>but not limited to interactive whiteboards, computer servers,</a:t>
            </a:r>
          </a:p>
          <a:p>
            <a:pPr marL="300038" lvl="1" indent="0">
              <a:buNone/>
            </a:pPr>
            <a:r>
              <a:rPr lang="en-US" b="1" dirty="0">
                <a:solidFill>
                  <a:srgbClr val="76B531"/>
                </a:solidFill>
              </a:rPr>
              <a:t>and desktop, laptop, and tablet computers.</a:t>
            </a:r>
          </a:p>
          <a:p>
            <a:pPr marL="0" indent="0">
              <a:buNone/>
            </a:pPr>
            <a:r>
              <a:rPr lang="en-US" b="1" i="1" dirty="0">
                <a:solidFill>
                  <a:schemeClr val="bg1">
                    <a:lumMod val="65000"/>
                  </a:schemeClr>
                </a:solidFill>
              </a:rPr>
              <a:t>Broadband &amp; Wireless Internet</a:t>
            </a:r>
          </a:p>
          <a:p>
            <a:pPr marL="300038" lvl="1" indent="0">
              <a:buNone/>
            </a:pPr>
            <a:r>
              <a:rPr lang="en-US" b="1" i="1" dirty="0">
                <a:solidFill>
                  <a:schemeClr val="bg1">
                    <a:lumMod val="65000"/>
                  </a:schemeClr>
                </a:solidFill>
              </a:rPr>
              <a:t>Install high-speed broadband or wireless internet connectivity</a:t>
            </a:r>
          </a:p>
          <a:p>
            <a:pPr marL="300038" lvl="1" indent="0">
              <a:buNone/>
            </a:pPr>
            <a:r>
              <a:rPr lang="en-US" b="1" i="1" dirty="0">
                <a:solidFill>
                  <a:schemeClr val="bg1">
                    <a:lumMod val="65000"/>
                  </a:schemeClr>
                </a:solidFill>
              </a:rPr>
              <a:t>for schools and communities.</a:t>
            </a:r>
          </a:p>
          <a:p>
            <a:pPr marL="0" indent="0">
              <a:buNone/>
            </a:pPr>
            <a:r>
              <a:rPr lang="en-US" b="1" dirty="0">
                <a:solidFill>
                  <a:srgbClr val="76B531"/>
                </a:solidFill>
              </a:rPr>
              <a:t>Security Features</a:t>
            </a:r>
          </a:p>
          <a:p>
            <a:pPr marL="300038" lvl="1" indent="0">
              <a:buNone/>
            </a:pPr>
            <a:r>
              <a:rPr lang="en-US" sz="1800" b="1" dirty="0">
                <a:solidFill>
                  <a:srgbClr val="76B531"/>
                </a:solidFill>
              </a:rPr>
              <a:t>Install high-tech security features in school buildings and on</a:t>
            </a:r>
          </a:p>
          <a:p>
            <a:pPr marL="300038" lvl="1" indent="0">
              <a:buNone/>
            </a:pPr>
            <a:r>
              <a:rPr lang="en-US" sz="1800" b="1" dirty="0">
                <a:solidFill>
                  <a:srgbClr val="76B531"/>
                </a:solidFill>
              </a:rPr>
              <a:t>school campuses, including but not limited to video</a:t>
            </a:r>
          </a:p>
          <a:p>
            <a:pPr marL="300038" lvl="1" indent="0">
              <a:buNone/>
            </a:pPr>
            <a:r>
              <a:rPr lang="en-US" sz="1800" b="1" dirty="0">
                <a:solidFill>
                  <a:srgbClr val="76B531"/>
                </a:solidFill>
              </a:rPr>
              <a:t>surveillance, emergency notification systems, and physical</a:t>
            </a:r>
          </a:p>
          <a:p>
            <a:pPr marL="300038" lvl="1" indent="0">
              <a:buNone/>
            </a:pPr>
            <a:r>
              <a:rPr lang="en-US" sz="1800" b="1" dirty="0">
                <a:solidFill>
                  <a:srgbClr val="76B531"/>
                </a:solidFill>
              </a:rPr>
              <a:t>access controls.</a:t>
            </a:r>
          </a:p>
          <a:p>
            <a:pPr marL="0" indent="0">
              <a:buNone/>
            </a:pPr>
            <a:r>
              <a:rPr lang="en-US" b="1" i="1" dirty="0">
                <a:solidFill>
                  <a:schemeClr val="bg1">
                    <a:lumMod val="65000"/>
                  </a:schemeClr>
                </a:solidFill>
              </a:rPr>
              <a:t>Pre-K and Other Instructional Space</a:t>
            </a:r>
          </a:p>
          <a:p>
            <a:pPr marL="300038" lvl="1" indent="0">
              <a:buNone/>
            </a:pPr>
            <a:r>
              <a:rPr lang="en-US" b="1" i="1" dirty="0">
                <a:solidFill>
                  <a:schemeClr val="bg1">
                    <a:lumMod val="65000"/>
                  </a:schemeClr>
                </a:solidFill>
              </a:rPr>
              <a:t>Construct, enhance, and modernize educational facilities </a:t>
            </a:r>
            <a:r>
              <a:rPr lang="en-US" b="1" i="1" dirty="0" smtClean="0">
                <a:solidFill>
                  <a:schemeClr val="bg1">
                    <a:lumMod val="65000"/>
                  </a:schemeClr>
                </a:solidFill>
              </a:rPr>
              <a:t>to accommodate </a:t>
            </a:r>
            <a:r>
              <a:rPr lang="en-US" b="1" i="1" dirty="0">
                <a:solidFill>
                  <a:schemeClr val="bg1">
                    <a:lumMod val="65000"/>
                  </a:schemeClr>
                </a:solidFill>
              </a:rPr>
              <a:t>pre-kindergarten programs and to </a:t>
            </a:r>
            <a:r>
              <a:rPr lang="en-US" b="1" i="1" dirty="0" smtClean="0">
                <a:solidFill>
                  <a:schemeClr val="bg1">
                    <a:lumMod val="65000"/>
                  </a:schemeClr>
                </a:solidFill>
              </a:rPr>
              <a:t>provide instructional </a:t>
            </a:r>
            <a:r>
              <a:rPr lang="en-US" b="1" i="1" dirty="0">
                <a:solidFill>
                  <a:schemeClr val="bg1">
                    <a:lumMod val="65000"/>
                  </a:schemeClr>
                </a:solidFill>
              </a:rPr>
              <a:t>space to replace classroom trailers.</a:t>
            </a:r>
          </a:p>
        </p:txBody>
      </p:sp>
      <p:sp>
        <p:nvSpPr>
          <p:cNvPr id="4" name="5-Point Star 3"/>
          <p:cNvSpPr/>
          <p:nvPr/>
        </p:nvSpPr>
        <p:spPr>
          <a:xfrm>
            <a:off x="350178" y="1365160"/>
            <a:ext cx="269232" cy="24469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5-Point Star 4"/>
          <p:cNvSpPr/>
          <p:nvPr/>
        </p:nvSpPr>
        <p:spPr>
          <a:xfrm>
            <a:off x="352626" y="3418134"/>
            <a:ext cx="269232" cy="24469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8835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Investment Plan Process</a:t>
            </a:r>
            <a:endParaRPr lang="en-US" dirty="0"/>
          </a:p>
        </p:txBody>
      </p:sp>
      <p:sp>
        <p:nvSpPr>
          <p:cNvPr id="3" name="Content Placeholder 2"/>
          <p:cNvSpPr>
            <a:spLocks noGrp="1"/>
          </p:cNvSpPr>
          <p:nvPr>
            <p:ph idx="1"/>
          </p:nvPr>
        </p:nvSpPr>
        <p:spPr>
          <a:xfrm>
            <a:off x="508001" y="1519707"/>
            <a:ext cx="6447501" cy="4095482"/>
          </a:xfrm>
        </p:spPr>
        <p:txBody>
          <a:bodyPr>
            <a:noAutofit/>
          </a:bodyPr>
          <a:lstStyle/>
          <a:p>
            <a:r>
              <a:rPr lang="en-US" sz="1800" dirty="0"/>
              <a:t>Districts develop and Board approves draft Smart Schools Investment Plans.</a:t>
            </a:r>
          </a:p>
          <a:p>
            <a:r>
              <a:rPr lang="en-US" sz="1800" dirty="0"/>
              <a:t>Plans are posted on district websites and notice is provided to the public regarding a hearing. It must be posted for at least 30 days.</a:t>
            </a:r>
          </a:p>
          <a:p>
            <a:r>
              <a:rPr lang="en-US" sz="1800" dirty="0"/>
              <a:t>Community feedback is provided at hearing and via written comments.</a:t>
            </a:r>
          </a:p>
          <a:p>
            <a:r>
              <a:rPr lang="en-US" sz="1800" dirty="0"/>
              <a:t>The district plan is finalized and approved by the Board.</a:t>
            </a:r>
          </a:p>
          <a:p>
            <a:r>
              <a:rPr lang="en-US" sz="1800" dirty="0"/>
              <a:t>The final plan is posted on the district website.</a:t>
            </a:r>
          </a:p>
          <a:p>
            <a:r>
              <a:rPr lang="en-US" sz="1800" dirty="0"/>
              <a:t>District plans are submitted via the Business Portal for review.</a:t>
            </a:r>
          </a:p>
        </p:txBody>
      </p:sp>
    </p:spTree>
    <p:extLst>
      <p:ext uri="{BB962C8B-B14F-4D97-AF65-F5344CB8AC3E}">
        <p14:creationId xmlns:p14="http://schemas.microsoft.com/office/powerpoint/2010/main" val="1835915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Are We </a:t>
            </a:r>
            <a:r>
              <a:rPr lang="en-US" dirty="0"/>
              <a:t>I</a:t>
            </a:r>
            <a:r>
              <a:rPr lang="en-US" dirty="0" smtClean="0"/>
              <a:t>n The Process</a:t>
            </a:r>
            <a:endParaRPr lang="en-US" dirty="0"/>
          </a:p>
        </p:txBody>
      </p:sp>
      <p:sp>
        <p:nvSpPr>
          <p:cNvPr id="3" name="Content Placeholder 2"/>
          <p:cNvSpPr>
            <a:spLocks noGrp="1"/>
          </p:cNvSpPr>
          <p:nvPr>
            <p:ph idx="1"/>
          </p:nvPr>
        </p:nvSpPr>
        <p:spPr>
          <a:xfrm>
            <a:off x="508000" y="1506828"/>
            <a:ext cx="8223875" cy="4391696"/>
          </a:xfrm>
        </p:spPr>
        <p:txBody>
          <a:bodyPr>
            <a:normAutofit fontScale="85000" lnSpcReduction="20000"/>
          </a:bodyPr>
          <a:lstStyle/>
          <a:p>
            <a:pPr>
              <a:buFont typeface="Wingdings" panose="05000000000000000000" pitchFamily="2" charset="2"/>
              <a:buChar char="ü"/>
            </a:pPr>
            <a:r>
              <a:rPr lang="en-US" sz="2100" dirty="0"/>
              <a:t>Comprehensive Technology Plan – NFCSD Board Approved May 2015</a:t>
            </a:r>
          </a:p>
          <a:p>
            <a:pPr>
              <a:buFont typeface="Wingdings" panose="05000000000000000000" pitchFamily="2" charset="2"/>
              <a:buChar char="ü"/>
            </a:pPr>
            <a:r>
              <a:rPr lang="en-US" sz="2100" dirty="0"/>
              <a:t>Technology Plan Survey Submitted to WNYRIC – 7/16/15</a:t>
            </a:r>
          </a:p>
          <a:p>
            <a:pPr lvl="1">
              <a:buFont typeface="Wingdings" panose="05000000000000000000" pitchFamily="2" charset="2"/>
              <a:buChar char="ü"/>
            </a:pPr>
            <a:r>
              <a:rPr lang="en-US" sz="1950" dirty="0" smtClean="0"/>
              <a:t>Approved 10/20/15</a:t>
            </a:r>
            <a:endParaRPr lang="en-US" sz="1950" dirty="0"/>
          </a:p>
          <a:p>
            <a:pPr>
              <a:buFont typeface="Wingdings" panose="05000000000000000000" pitchFamily="2" charset="2"/>
              <a:buChar char="ü"/>
            </a:pPr>
            <a:r>
              <a:rPr lang="en-US" sz="2100" dirty="0" smtClean="0"/>
              <a:t>Committee Meeting – September 2015 – Introduction and Charge</a:t>
            </a:r>
          </a:p>
          <a:p>
            <a:pPr>
              <a:buFont typeface="Wingdings" panose="05000000000000000000" pitchFamily="2" charset="2"/>
              <a:buChar char="ü"/>
            </a:pPr>
            <a:r>
              <a:rPr lang="en-US" sz="2100" dirty="0"/>
              <a:t>Committee Meeting – </a:t>
            </a:r>
            <a:r>
              <a:rPr lang="en-US" sz="2100" dirty="0" smtClean="0"/>
              <a:t>October 2015 – Itemization Workshop</a:t>
            </a:r>
          </a:p>
          <a:p>
            <a:pPr>
              <a:buFont typeface="Wingdings" panose="05000000000000000000" pitchFamily="2" charset="2"/>
              <a:buChar char="ü"/>
            </a:pPr>
            <a:r>
              <a:rPr lang="en-US" sz="2100" dirty="0"/>
              <a:t>Committee Meeting – </a:t>
            </a:r>
            <a:r>
              <a:rPr lang="en-US" sz="2100" dirty="0" smtClean="0"/>
              <a:t>November </a:t>
            </a:r>
            <a:r>
              <a:rPr lang="en-US" sz="2100" dirty="0"/>
              <a:t>2015 – </a:t>
            </a:r>
            <a:r>
              <a:rPr lang="en-US" sz="2100" dirty="0" smtClean="0"/>
              <a:t>Review Priority and Phasing</a:t>
            </a:r>
            <a:endParaRPr lang="en-US" sz="2100" dirty="0"/>
          </a:p>
          <a:p>
            <a:pPr>
              <a:buFont typeface="Wingdings" panose="05000000000000000000" pitchFamily="2" charset="2"/>
              <a:buChar char="q"/>
            </a:pPr>
            <a:r>
              <a:rPr lang="en-US" sz="2100" dirty="0" smtClean="0"/>
              <a:t>Prepare </a:t>
            </a:r>
            <a:r>
              <a:rPr lang="en-US" sz="2100" dirty="0"/>
              <a:t>Investment Plan – </a:t>
            </a:r>
            <a:r>
              <a:rPr lang="en-US" sz="2100" dirty="0" smtClean="0"/>
              <a:t>November </a:t>
            </a:r>
            <a:r>
              <a:rPr lang="en-US" sz="2100" dirty="0"/>
              <a:t>2015</a:t>
            </a:r>
          </a:p>
          <a:p>
            <a:pPr>
              <a:buFont typeface="Wingdings" panose="05000000000000000000" pitchFamily="2" charset="2"/>
              <a:buChar char="q"/>
            </a:pPr>
            <a:r>
              <a:rPr lang="en-US" sz="2100" dirty="0"/>
              <a:t>Board Approve Draft Plan – </a:t>
            </a:r>
            <a:r>
              <a:rPr lang="en-US" sz="2100" dirty="0" smtClean="0"/>
              <a:t>December </a:t>
            </a:r>
            <a:r>
              <a:rPr lang="en-US" sz="2100" dirty="0"/>
              <a:t>2015</a:t>
            </a:r>
          </a:p>
          <a:p>
            <a:pPr>
              <a:buFont typeface="Wingdings" panose="05000000000000000000" pitchFamily="2" charset="2"/>
              <a:buChar char="q"/>
            </a:pPr>
            <a:r>
              <a:rPr lang="en-US" sz="2100" dirty="0"/>
              <a:t>Posted on District Website – </a:t>
            </a:r>
            <a:r>
              <a:rPr lang="en-US" sz="2100" dirty="0" smtClean="0"/>
              <a:t>December </a:t>
            </a:r>
            <a:r>
              <a:rPr lang="en-US" sz="2100" dirty="0"/>
              <a:t>2015 – </a:t>
            </a:r>
            <a:r>
              <a:rPr lang="en-US" sz="2100" dirty="0" smtClean="0"/>
              <a:t>January  2016</a:t>
            </a:r>
            <a:endParaRPr lang="en-US" sz="2100" dirty="0"/>
          </a:p>
          <a:p>
            <a:pPr>
              <a:buFont typeface="Wingdings" panose="05000000000000000000" pitchFamily="2" charset="2"/>
              <a:buChar char="q"/>
            </a:pPr>
            <a:r>
              <a:rPr lang="en-US" sz="2100" dirty="0"/>
              <a:t>Public hearing – </a:t>
            </a:r>
            <a:r>
              <a:rPr lang="en-US" sz="2100" dirty="0" smtClean="0"/>
              <a:t>January 2016</a:t>
            </a:r>
            <a:endParaRPr lang="en-US" sz="2100" dirty="0"/>
          </a:p>
          <a:p>
            <a:pPr>
              <a:buFont typeface="Wingdings" panose="05000000000000000000" pitchFamily="2" charset="2"/>
              <a:buChar char="q"/>
            </a:pPr>
            <a:r>
              <a:rPr lang="en-US" sz="2100" dirty="0"/>
              <a:t>District Plan Finalized and Approved by Board – </a:t>
            </a:r>
            <a:r>
              <a:rPr lang="en-US" sz="2100" dirty="0" smtClean="0"/>
              <a:t>January 2016</a:t>
            </a:r>
            <a:endParaRPr lang="en-US" sz="2100" dirty="0"/>
          </a:p>
          <a:p>
            <a:pPr>
              <a:buFont typeface="Wingdings" panose="05000000000000000000" pitchFamily="2" charset="2"/>
              <a:buChar char="q"/>
            </a:pPr>
            <a:r>
              <a:rPr lang="en-US" sz="2100" dirty="0"/>
              <a:t>Review Board meets Quarterly – Target </a:t>
            </a:r>
            <a:r>
              <a:rPr lang="en-US" sz="2100" dirty="0" smtClean="0"/>
              <a:t>1</a:t>
            </a:r>
            <a:r>
              <a:rPr lang="en-US" sz="2100" baseline="30000" dirty="0" smtClean="0"/>
              <a:t>st</a:t>
            </a:r>
            <a:r>
              <a:rPr lang="en-US" sz="2100" dirty="0" smtClean="0"/>
              <a:t> Quarter 2016</a:t>
            </a:r>
            <a:endParaRPr lang="en-US" sz="2100" dirty="0"/>
          </a:p>
        </p:txBody>
      </p:sp>
    </p:spTree>
    <p:extLst>
      <p:ext uri="{BB962C8B-B14F-4D97-AF65-F5344CB8AC3E}">
        <p14:creationId xmlns:p14="http://schemas.microsoft.com/office/powerpoint/2010/main" val="1679041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Recommendations </a:t>
            </a:r>
            <a:br>
              <a:rPr lang="en-US" dirty="0" smtClean="0"/>
            </a:br>
            <a:r>
              <a:rPr lang="en-US" dirty="0" smtClean="0"/>
              <a:t>Learning Technology</a:t>
            </a:r>
            <a:endParaRPr lang="en-US" dirty="0"/>
          </a:p>
        </p:txBody>
      </p:sp>
      <p:graphicFrame>
        <p:nvGraphicFramePr>
          <p:cNvPr id="10" name="Content Placeholder 9"/>
          <p:cNvGraphicFramePr>
            <a:graphicFrameLocks noGrp="1"/>
          </p:cNvGraphicFramePr>
          <p:nvPr>
            <p:ph idx="1"/>
          </p:nvPr>
        </p:nvGraphicFramePr>
        <p:xfrm>
          <a:off x="1043781" y="2169382"/>
          <a:ext cx="5480050" cy="4056634"/>
        </p:xfrm>
        <a:graphic>
          <a:graphicData uri="http://schemas.openxmlformats.org/drawingml/2006/table">
            <a:tbl>
              <a:tblPr firstRow="1" firstCol="1" bandRow="1">
                <a:tableStyleId>{5C22544A-7EE6-4342-B048-85BDC9FD1C3A}</a:tableStyleId>
              </a:tblPr>
              <a:tblGrid>
                <a:gridCol w="1196975"/>
                <a:gridCol w="4283075"/>
              </a:tblGrid>
              <a:tr h="0">
                <a:tc>
                  <a:txBody>
                    <a:bodyPr/>
                    <a:lstStyle/>
                    <a:p>
                      <a:pPr marL="0" marR="0">
                        <a:lnSpc>
                          <a:spcPct val="115000"/>
                        </a:lnSpc>
                        <a:spcBef>
                          <a:spcPts val="0"/>
                        </a:spcBef>
                        <a:spcAft>
                          <a:spcPts val="1000"/>
                        </a:spcAft>
                      </a:pPr>
                      <a:r>
                        <a:rPr lang="en-US" sz="1100">
                          <a:effectLst/>
                        </a:rPr>
                        <a:t>Phase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1100">
                          <a:effectLst/>
                        </a:rPr>
                        <a:t>Description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1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1:1 computer devices with carts – preference was for 2 in 1 devices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1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Upgrade Digital Photography Lab computers at NFHS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1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Update Stem lab (Innovations at NFHS) with larger robust computers/bigger monitor for CAD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100">
                          <a:effectLst/>
                        </a:rPr>
                        <a:t>1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TV studio: Replace outdated camera (NFHS, GPS)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100">
                          <a:effectLst/>
                        </a:rPr>
                        <a:t>1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TV Studio: Replace older video mixer (NFHS, GPS)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3D Projectors on carts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Equipment for virtual fieldtrips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Tablets with charging cart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Stem related equipment, robotic devices,  digital microscopes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1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Verizon Classroom Drone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93700">
                <a:tc>
                  <a:txBody>
                    <a:bodyPr/>
                    <a:lstStyle/>
                    <a:p>
                      <a:pPr marL="0" marR="0">
                        <a:lnSpc>
                          <a:spcPct val="115000"/>
                        </a:lnSpc>
                        <a:spcBef>
                          <a:spcPts val="0"/>
                        </a:spcBef>
                        <a:spcAft>
                          <a:spcPts val="0"/>
                        </a:spcAft>
                      </a:pPr>
                      <a:r>
                        <a:rPr lang="en-US" sz="1100">
                          <a:effectLst/>
                        </a:rPr>
                        <a:t>N/E</a:t>
                      </a:r>
                    </a:p>
                    <a:p>
                      <a:pPr marL="0" marR="0">
                        <a:lnSpc>
                          <a:spcPct val="115000"/>
                        </a:lnSpc>
                        <a:spcBef>
                          <a:spcPts val="0"/>
                        </a:spcBef>
                        <a:spcAft>
                          <a:spcPts val="0"/>
                        </a:spcAft>
                      </a:pPr>
                      <a:r>
                        <a:rPr lang="en-US" sz="1100">
                          <a:effectLst/>
                        </a:rPr>
                        <a:t>(NYSTL funds)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Scribe pens for students with disabilities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100">
                          <a:effectLst/>
                        </a:rPr>
                        <a:t>N/E</a:t>
                      </a:r>
                    </a:p>
                    <a:p>
                      <a:pPr marL="0" marR="0">
                        <a:lnSpc>
                          <a:spcPct val="115000"/>
                        </a:lnSpc>
                        <a:spcBef>
                          <a:spcPts val="0"/>
                        </a:spcBef>
                        <a:spcAft>
                          <a:spcPts val="0"/>
                        </a:spcAft>
                      </a:pPr>
                      <a:r>
                        <a:rPr lang="en-US" sz="1100">
                          <a:effectLst/>
                        </a:rPr>
                        <a:t>(NYSTL funds)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Headphones/headsets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100">
                          <a:effectLst/>
                        </a:rPr>
                        <a:t>N/E</a:t>
                      </a:r>
                    </a:p>
                    <a:p>
                      <a:pPr marL="0" marR="0">
                        <a:lnSpc>
                          <a:spcPct val="115000"/>
                        </a:lnSpc>
                        <a:spcBef>
                          <a:spcPts val="0"/>
                        </a:spcBef>
                        <a:spcAft>
                          <a:spcPts val="0"/>
                        </a:spcAft>
                      </a:pPr>
                      <a:r>
                        <a:rPr lang="en-US" sz="1100">
                          <a:effectLst/>
                        </a:rPr>
                        <a:t>(NYSTL funds)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High tech graphing calculators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100">
                          <a:effectLst/>
                        </a:rPr>
                        <a:t>General Fund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a:effectLst/>
                        </a:rPr>
                        <a:t>Smartboard Update Projectors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marL="0" marR="0">
                        <a:lnSpc>
                          <a:spcPct val="115000"/>
                        </a:lnSpc>
                        <a:spcBef>
                          <a:spcPts val="0"/>
                        </a:spcBef>
                        <a:spcAft>
                          <a:spcPts val="0"/>
                        </a:spcAft>
                      </a:pPr>
                      <a:r>
                        <a:rPr lang="en-US" sz="1100">
                          <a:effectLst/>
                        </a:rPr>
                        <a:t>BOCES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100" dirty="0">
                          <a:effectLst/>
                        </a:rPr>
                        <a:t>New or additional servers - Increase storage for student/teachers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11" name="Rectangle 10"/>
          <p:cNvSpPr/>
          <p:nvPr/>
        </p:nvSpPr>
        <p:spPr>
          <a:xfrm>
            <a:off x="1049628" y="6128570"/>
            <a:ext cx="4572000" cy="504625"/>
          </a:xfrm>
          <a:prstGeom prst="rect">
            <a:avLst/>
          </a:prstGeom>
        </p:spPr>
        <p:txBody>
          <a:bodyPr>
            <a:spAutoFit/>
          </a:bodyPr>
          <a:lstStyle/>
          <a:p>
            <a:pPr>
              <a:lnSpc>
                <a:spcPct val="115000"/>
              </a:lnSpc>
            </a:pPr>
            <a:r>
              <a:rPr lang="en-US" sz="1200" dirty="0">
                <a:latin typeface="Calibri" panose="020F0502020204030204" pitchFamily="34" charset="0"/>
                <a:ea typeface="Calibri" panose="020F0502020204030204" pitchFamily="34" charset="0"/>
                <a:cs typeface="Times New Roman" panose="02020603050405020304" pitchFamily="18" charset="0"/>
              </a:rPr>
              <a:t>N/E – not eligible under guidelines</a:t>
            </a:r>
          </a:p>
          <a:p>
            <a:pPr>
              <a:lnSpc>
                <a:spcPct val="115000"/>
              </a:lnSpc>
            </a:pPr>
            <a:r>
              <a:rPr lang="en-US" sz="1200" dirty="0">
                <a:latin typeface="Calibri" panose="020F0502020204030204" pitchFamily="34" charset="0"/>
                <a:ea typeface="Calibri" panose="020F0502020204030204" pitchFamily="34" charset="0"/>
                <a:cs typeface="Times New Roman" panose="02020603050405020304" pitchFamily="18" charset="0"/>
              </a:rPr>
              <a:t>** - need to check if eligible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5-Point Star 11"/>
          <p:cNvSpPr/>
          <p:nvPr/>
        </p:nvSpPr>
        <p:spPr>
          <a:xfrm>
            <a:off x="350178" y="1365160"/>
            <a:ext cx="269232" cy="24469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1584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2478" y="313386"/>
            <a:ext cx="6347713" cy="884349"/>
          </a:xfrm>
        </p:spPr>
        <p:txBody>
          <a:bodyPr>
            <a:normAutofit fontScale="90000"/>
          </a:bodyPr>
          <a:lstStyle/>
          <a:p>
            <a:r>
              <a:rPr lang="en-US" sz="2800" dirty="0"/>
              <a:t>Committee Recommendations </a:t>
            </a:r>
            <a:br>
              <a:rPr lang="en-US" sz="2800" dirty="0"/>
            </a:br>
            <a:r>
              <a:rPr lang="en-US" sz="2800" dirty="0" smtClean="0"/>
              <a:t>Security Features</a:t>
            </a:r>
            <a:endParaRPr lang="en-US" sz="28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05736636"/>
              </p:ext>
            </p:extLst>
          </p:nvPr>
        </p:nvGraphicFramePr>
        <p:xfrm>
          <a:off x="1745808" y="1297014"/>
          <a:ext cx="4925448" cy="5387120"/>
        </p:xfrm>
        <a:graphic>
          <a:graphicData uri="http://schemas.openxmlformats.org/drawingml/2006/table">
            <a:tbl>
              <a:tblPr firstRow="1" firstCol="1" bandRow="1">
                <a:tableStyleId>{5C22544A-7EE6-4342-B048-85BDC9FD1C3A}</a:tableStyleId>
              </a:tblPr>
              <a:tblGrid>
                <a:gridCol w="685454"/>
                <a:gridCol w="4239994"/>
              </a:tblGrid>
              <a:tr h="172121">
                <a:tc>
                  <a:txBody>
                    <a:bodyPr/>
                    <a:lstStyle/>
                    <a:p>
                      <a:pPr marL="0" marR="0">
                        <a:lnSpc>
                          <a:spcPct val="115000"/>
                        </a:lnSpc>
                        <a:spcBef>
                          <a:spcPts val="0"/>
                        </a:spcBef>
                        <a:spcAft>
                          <a:spcPts val="0"/>
                        </a:spcAft>
                      </a:pPr>
                      <a:r>
                        <a:rPr lang="en-US" sz="800">
                          <a:effectLst/>
                        </a:rPr>
                        <a:t>Phase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63" marR="47463" marT="0" marB="0"/>
                </a:tc>
                <a:tc>
                  <a:txBody>
                    <a:bodyPr/>
                    <a:lstStyle/>
                    <a:p>
                      <a:pPr marL="0" marR="0">
                        <a:lnSpc>
                          <a:spcPct val="115000"/>
                        </a:lnSpc>
                        <a:spcBef>
                          <a:spcPts val="0"/>
                        </a:spcBef>
                        <a:spcAft>
                          <a:spcPts val="0"/>
                        </a:spcAft>
                      </a:pPr>
                      <a:r>
                        <a:rPr lang="en-US" sz="800">
                          <a:effectLst/>
                        </a:rPr>
                        <a:t>Description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63" marR="47463" marT="0" marB="0"/>
                </a:tc>
              </a:tr>
              <a:tr h="219064">
                <a:tc>
                  <a:txBody>
                    <a:bodyPr/>
                    <a:lstStyle/>
                    <a:p>
                      <a:pPr marL="0" marR="0">
                        <a:lnSpc>
                          <a:spcPct val="115000"/>
                        </a:lnSpc>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63" marR="47463" marT="0" marB="0"/>
                </a:tc>
                <a:tc>
                  <a:txBody>
                    <a:bodyPr/>
                    <a:lstStyle/>
                    <a:p>
                      <a:pPr marL="0" marR="0">
                        <a:lnSpc>
                          <a:spcPct val="115000"/>
                        </a:lnSpc>
                        <a:spcBef>
                          <a:spcPts val="0"/>
                        </a:spcBef>
                        <a:spcAft>
                          <a:spcPts val="0"/>
                        </a:spcAft>
                      </a:pPr>
                      <a:r>
                        <a:rPr lang="en-US" sz="1000">
                          <a:effectLst/>
                        </a:rPr>
                        <a:t>Security Camera Systems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63" marR="47463" marT="0" marB="0"/>
                </a:tc>
              </a:tr>
              <a:tr h="172121">
                <a:tc>
                  <a:txBody>
                    <a:bodyPr/>
                    <a:lstStyle/>
                    <a:p>
                      <a:pPr marL="0" marR="0">
                        <a:lnSpc>
                          <a:spcPct val="115000"/>
                        </a:lnSpc>
                        <a:spcBef>
                          <a:spcPts val="0"/>
                        </a:spcBef>
                        <a:spcAft>
                          <a:spcPts val="0"/>
                        </a:spcAft>
                      </a:pPr>
                      <a:r>
                        <a:rPr lang="en-US" sz="800">
                          <a:effectLst/>
                        </a:rPr>
                        <a:t>2</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63" marR="47463" marT="0" marB="0"/>
                </a:tc>
                <a:tc>
                  <a:txBody>
                    <a:bodyPr/>
                    <a:lstStyle/>
                    <a:p>
                      <a:pPr marL="0" marR="0">
                        <a:lnSpc>
                          <a:spcPct val="115000"/>
                        </a:lnSpc>
                        <a:spcBef>
                          <a:spcPts val="0"/>
                        </a:spcBef>
                        <a:spcAft>
                          <a:spcPts val="0"/>
                        </a:spcAft>
                      </a:pPr>
                      <a:r>
                        <a:rPr lang="en-US" sz="800">
                          <a:effectLst/>
                        </a:rPr>
                        <a:t>New cameras at various locations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63" marR="47463" marT="0" marB="0"/>
                </a:tc>
              </a:tr>
              <a:tr h="172121">
                <a:tc>
                  <a:txBody>
                    <a:bodyPr/>
                    <a:lstStyle/>
                    <a:p>
                      <a:pPr marL="0" marR="0">
                        <a:lnSpc>
                          <a:spcPct val="115000"/>
                        </a:lnSpc>
                        <a:spcBef>
                          <a:spcPts val="0"/>
                        </a:spcBef>
                        <a:spcAft>
                          <a:spcPts val="0"/>
                        </a:spcAft>
                      </a:pPr>
                      <a:r>
                        <a:rPr lang="en-US" sz="800">
                          <a:effectLst/>
                        </a:rPr>
                        <a:t>2</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63" marR="47463" marT="0" marB="0"/>
                </a:tc>
                <a:tc>
                  <a:txBody>
                    <a:bodyPr/>
                    <a:lstStyle/>
                    <a:p>
                      <a:pPr marL="0" marR="0">
                        <a:lnSpc>
                          <a:spcPct val="115000"/>
                        </a:lnSpc>
                        <a:spcBef>
                          <a:spcPts val="0"/>
                        </a:spcBef>
                        <a:spcAft>
                          <a:spcPts val="0"/>
                        </a:spcAft>
                      </a:pPr>
                      <a:r>
                        <a:rPr lang="en-US" sz="800">
                          <a:effectLst/>
                        </a:rPr>
                        <a:t>New camera lighting</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63" marR="47463" marT="0" marB="0"/>
                </a:tc>
              </a:tr>
              <a:tr h="350195">
                <a:tc>
                  <a:txBody>
                    <a:bodyPr/>
                    <a:lstStyle/>
                    <a:p>
                      <a:pPr marL="0" marR="0">
                        <a:lnSpc>
                          <a:spcPct val="115000"/>
                        </a:lnSpc>
                        <a:spcBef>
                          <a:spcPts val="0"/>
                        </a:spcBef>
                        <a:spcAft>
                          <a:spcPts val="0"/>
                        </a:spcAft>
                      </a:pPr>
                      <a:r>
                        <a:rPr lang="en-US" sz="800">
                          <a:effectLst/>
                        </a:rPr>
                        <a:t>2</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63" marR="47463" marT="0" marB="0"/>
                </a:tc>
                <a:tc>
                  <a:txBody>
                    <a:bodyPr/>
                    <a:lstStyle/>
                    <a:p>
                      <a:pPr marL="0" marR="0">
                        <a:lnSpc>
                          <a:spcPct val="115000"/>
                        </a:lnSpc>
                        <a:spcBef>
                          <a:spcPts val="0"/>
                        </a:spcBef>
                        <a:spcAft>
                          <a:spcPts val="0"/>
                        </a:spcAft>
                      </a:pPr>
                      <a:r>
                        <a:rPr lang="en-US" sz="800">
                          <a:effectLst/>
                        </a:rPr>
                        <a:t>Cameras in key places in the building (exit/entry, playground, swimming pool)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63" marR="47463" marT="0" marB="0"/>
                </a:tc>
              </a:tr>
              <a:tr h="172121">
                <a:tc>
                  <a:txBody>
                    <a:bodyPr/>
                    <a:lstStyle/>
                    <a:p>
                      <a:pPr marL="0" marR="0">
                        <a:lnSpc>
                          <a:spcPct val="115000"/>
                        </a:lnSpc>
                        <a:spcBef>
                          <a:spcPts val="0"/>
                        </a:spcBef>
                        <a:spcAft>
                          <a:spcPts val="0"/>
                        </a:spcAft>
                      </a:pPr>
                      <a:r>
                        <a:rPr lang="en-US" sz="800">
                          <a:effectLst/>
                        </a:rPr>
                        <a:t>2</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63" marR="47463" marT="0" marB="0"/>
                </a:tc>
                <a:tc>
                  <a:txBody>
                    <a:bodyPr/>
                    <a:lstStyle/>
                    <a:p>
                      <a:pPr marL="0" marR="0">
                        <a:lnSpc>
                          <a:spcPct val="115000"/>
                        </a:lnSpc>
                        <a:spcBef>
                          <a:spcPts val="0"/>
                        </a:spcBef>
                        <a:spcAft>
                          <a:spcPts val="0"/>
                        </a:spcAft>
                      </a:pPr>
                      <a:r>
                        <a:rPr lang="en-US" sz="800">
                          <a:effectLst/>
                        </a:rPr>
                        <a:t>Panic buttons at school entrances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63" marR="47463" marT="0" marB="0"/>
                </a:tc>
              </a:tr>
              <a:tr h="172121">
                <a:tc>
                  <a:txBody>
                    <a:bodyPr/>
                    <a:lstStyle/>
                    <a:p>
                      <a:pPr marL="0" marR="0">
                        <a:lnSpc>
                          <a:spcPct val="115000"/>
                        </a:lnSpc>
                        <a:spcBef>
                          <a:spcPts val="0"/>
                        </a:spcBef>
                        <a:spcAft>
                          <a:spcPts val="0"/>
                        </a:spcAft>
                      </a:pPr>
                      <a:r>
                        <a:rPr lang="en-US" sz="800">
                          <a:effectLst/>
                        </a:rPr>
                        <a:t>3</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63" marR="47463" marT="0" marB="0"/>
                </a:tc>
                <a:tc>
                  <a:txBody>
                    <a:bodyPr/>
                    <a:lstStyle/>
                    <a:p>
                      <a:pPr marL="0" marR="0">
                        <a:lnSpc>
                          <a:spcPct val="115000"/>
                        </a:lnSpc>
                        <a:spcBef>
                          <a:spcPts val="0"/>
                        </a:spcBef>
                        <a:spcAft>
                          <a:spcPts val="0"/>
                        </a:spcAft>
                      </a:pPr>
                      <a:r>
                        <a:rPr lang="en-US" sz="800">
                          <a:effectLst/>
                        </a:rPr>
                        <a:t>Wireless communications devices ) replacement for walkie talkies)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63" marR="47463" marT="0" marB="0"/>
                </a:tc>
              </a:tr>
              <a:tr h="350195">
                <a:tc>
                  <a:txBody>
                    <a:bodyPr/>
                    <a:lstStyle/>
                    <a:p>
                      <a:pPr marL="0" marR="0">
                        <a:lnSpc>
                          <a:spcPct val="115000"/>
                        </a:lnSpc>
                        <a:spcBef>
                          <a:spcPts val="0"/>
                        </a:spcBef>
                        <a:spcAft>
                          <a:spcPts val="0"/>
                        </a:spcAft>
                      </a:pPr>
                      <a:r>
                        <a:rPr lang="en-US" sz="800">
                          <a:effectLst/>
                        </a:rPr>
                        <a:t> </a:t>
                      </a:r>
                    </a:p>
                    <a:p>
                      <a:pPr marL="0" marR="0">
                        <a:lnSpc>
                          <a:spcPct val="115000"/>
                        </a:lnSpc>
                        <a:spcBef>
                          <a:spcPts val="0"/>
                        </a:spcBef>
                        <a:spcAft>
                          <a:spcPts val="0"/>
                        </a:spcAft>
                      </a:pPr>
                      <a:r>
                        <a:rPr lang="en-US" sz="800">
                          <a:effectLst/>
                        </a:rPr>
                        <a:t>3</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63" marR="47463" marT="0" marB="0"/>
                </a:tc>
                <a:tc>
                  <a:txBody>
                    <a:bodyPr/>
                    <a:lstStyle/>
                    <a:p>
                      <a:pPr marL="0" marR="0">
                        <a:lnSpc>
                          <a:spcPct val="115000"/>
                        </a:lnSpc>
                        <a:spcBef>
                          <a:spcPts val="0"/>
                        </a:spcBef>
                        <a:spcAft>
                          <a:spcPts val="0"/>
                        </a:spcAft>
                      </a:pPr>
                      <a:r>
                        <a:rPr lang="en-US" sz="800">
                          <a:effectLst/>
                        </a:rPr>
                        <a:t>Underwater camera for safety that has emergency detection of a passive drowning victim</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63" marR="47463" marT="0" marB="0"/>
                </a:tc>
              </a:tr>
              <a:tr h="172121">
                <a:tc>
                  <a:txBody>
                    <a:bodyPr/>
                    <a:lstStyle/>
                    <a:p>
                      <a:pPr marL="0" marR="0">
                        <a:lnSpc>
                          <a:spcPct val="115000"/>
                        </a:lnSpc>
                        <a:spcBef>
                          <a:spcPts val="0"/>
                        </a:spcBef>
                        <a:spcAft>
                          <a:spcPts val="0"/>
                        </a:spcAft>
                      </a:pPr>
                      <a:r>
                        <a:rPr lang="en-US" sz="800">
                          <a:effectLst/>
                        </a:rPr>
                        <a:t>N/E*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63" marR="47463" marT="0" marB="0"/>
                </a:tc>
                <a:tc>
                  <a:txBody>
                    <a:bodyPr/>
                    <a:lstStyle/>
                    <a:p>
                      <a:pPr marL="0" marR="0">
                        <a:lnSpc>
                          <a:spcPct val="115000"/>
                        </a:lnSpc>
                        <a:spcBef>
                          <a:spcPts val="0"/>
                        </a:spcBef>
                        <a:spcAft>
                          <a:spcPts val="0"/>
                        </a:spcAft>
                      </a:pPr>
                      <a:r>
                        <a:rPr lang="en-US" sz="800">
                          <a:effectLst/>
                        </a:rPr>
                        <a:t>New camera in pre-K class (non-pub request)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63" marR="47463" marT="0" marB="0"/>
                </a:tc>
              </a:tr>
              <a:tr h="172121">
                <a:tc>
                  <a:txBody>
                    <a:bodyPr/>
                    <a:lstStyle/>
                    <a:p>
                      <a:pPr marL="0" marR="0">
                        <a:lnSpc>
                          <a:spcPct val="115000"/>
                        </a:lnSpc>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63" marR="47463" marT="0" marB="0"/>
                </a:tc>
                <a:tc>
                  <a:txBody>
                    <a:bodyPr/>
                    <a:lstStyle/>
                    <a:p>
                      <a:pPr marL="0" marR="0">
                        <a:lnSpc>
                          <a:spcPct val="115000"/>
                        </a:lnSpc>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63" marR="47463" marT="0" marB="0"/>
                </a:tc>
              </a:tr>
              <a:tr h="219064">
                <a:tc>
                  <a:txBody>
                    <a:bodyPr/>
                    <a:lstStyle/>
                    <a:p>
                      <a:pPr marL="0" marR="0">
                        <a:lnSpc>
                          <a:spcPct val="115000"/>
                        </a:lnSpc>
                        <a:spcBef>
                          <a:spcPts val="0"/>
                        </a:spcBef>
                        <a:spcAft>
                          <a:spcPts val="0"/>
                        </a:spcAft>
                      </a:pPr>
                      <a:r>
                        <a:rPr lang="en-US" sz="10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63" marR="47463" marT="0" marB="0"/>
                </a:tc>
                <a:tc>
                  <a:txBody>
                    <a:bodyPr/>
                    <a:lstStyle/>
                    <a:p>
                      <a:pPr marL="0" marR="0">
                        <a:lnSpc>
                          <a:spcPct val="115000"/>
                        </a:lnSpc>
                        <a:spcBef>
                          <a:spcPts val="0"/>
                        </a:spcBef>
                        <a:spcAft>
                          <a:spcPts val="0"/>
                        </a:spcAft>
                      </a:pPr>
                      <a:r>
                        <a:rPr lang="en-US" sz="1000">
                          <a:effectLst/>
                        </a:rPr>
                        <a:t>PA System</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63" marR="47463" marT="0" marB="0"/>
                </a:tc>
              </a:tr>
              <a:tr h="350195">
                <a:tc>
                  <a:txBody>
                    <a:bodyPr/>
                    <a:lstStyle/>
                    <a:p>
                      <a:pPr marL="0" marR="0">
                        <a:lnSpc>
                          <a:spcPct val="115000"/>
                        </a:lnSpc>
                        <a:spcBef>
                          <a:spcPts val="0"/>
                        </a:spcBef>
                        <a:spcAft>
                          <a:spcPts val="0"/>
                        </a:spcAft>
                      </a:pPr>
                      <a:r>
                        <a:rPr lang="en-US" sz="800">
                          <a:effectLst/>
                        </a:rPr>
                        <a:t>2</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63" marR="47463" marT="0" marB="0"/>
                </a:tc>
                <a:tc>
                  <a:txBody>
                    <a:bodyPr/>
                    <a:lstStyle/>
                    <a:p>
                      <a:pPr marL="0" marR="0">
                        <a:lnSpc>
                          <a:spcPct val="115000"/>
                        </a:lnSpc>
                        <a:spcBef>
                          <a:spcPts val="0"/>
                        </a:spcBef>
                        <a:spcAft>
                          <a:spcPts val="0"/>
                        </a:spcAft>
                      </a:pPr>
                      <a:r>
                        <a:rPr lang="en-US" sz="800">
                          <a:effectLst/>
                        </a:rPr>
                        <a:t>District-wide public address system – more than current radio system</a:t>
                      </a:r>
                    </a:p>
                    <a:p>
                      <a:pPr marL="0" marR="0">
                        <a:lnSpc>
                          <a:spcPct val="115000"/>
                        </a:lnSpc>
                        <a:spcBef>
                          <a:spcPts val="0"/>
                        </a:spcBef>
                        <a:spcAft>
                          <a:spcPts val="0"/>
                        </a:spcAft>
                      </a:pPr>
                      <a:r>
                        <a:rPr lang="en-US" sz="800">
                          <a:effectLst/>
                        </a:rPr>
                        <a:t>       Replace PAS at Hyde Park and Cataract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63" marR="47463" marT="0" marB="0"/>
                </a:tc>
              </a:tr>
              <a:tr h="350195">
                <a:tc>
                  <a:txBody>
                    <a:bodyPr/>
                    <a:lstStyle/>
                    <a:p>
                      <a:pPr marL="0" marR="0">
                        <a:lnSpc>
                          <a:spcPct val="115000"/>
                        </a:lnSpc>
                        <a:spcBef>
                          <a:spcPts val="0"/>
                        </a:spcBef>
                        <a:spcAft>
                          <a:spcPts val="0"/>
                        </a:spcAft>
                      </a:pPr>
                      <a:r>
                        <a:rPr lang="en-US" sz="800">
                          <a:effectLst/>
                        </a:rPr>
                        <a:t>Not needed</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63" marR="47463" marT="0" marB="0"/>
                </a:tc>
                <a:tc>
                  <a:txBody>
                    <a:bodyPr/>
                    <a:lstStyle/>
                    <a:p>
                      <a:pPr marL="0" marR="0">
                        <a:lnSpc>
                          <a:spcPct val="115000"/>
                        </a:lnSpc>
                        <a:spcBef>
                          <a:spcPts val="0"/>
                        </a:spcBef>
                        <a:spcAft>
                          <a:spcPts val="0"/>
                        </a:spcAft>
                      </a:pPr>
                      <a:r>
                        <a:rPr lang="en-US" sz="800">
                          <a:effectLst/>
                        </a:rPr>
                        <a:t>Emergency notification by text - School Messenger in place already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63" marR="47463" marT="0" marB="0"/>
                </a:tc>
              </a:tr>
              <a:tr h="350195">
                <a:tc>
                  <a:txBody>
                    <a:bodyPr/>
                    <a:lstStyle/>
                    <a:p>
                      <a:pPr marL="0" marR="0">
                        <a:lnSpc>
                          <a:spcPct val="115000"/>
                        </a:lnSpc>
                        <a:spcBef>
                          <a:spcPts val="0"/>
                        </a:spcBef>
                        <a:spcAft>
                          <a:spcPts val="0"/>
                        </a:spcAft>
                      </a:pPr>
                      <a:r>
                        <a:rPr lang="en-US" sz="800">
                          <a:effectLst/>
                        </a:rPr>
                        <a:t>N/E*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63" marR="47463" marT="0" marB="0"/>
                </a:tc>
                <a:tc>
                  <a:txBody>
                    <a:bodyPr/>
                    <a:lstStyle/>
                    <a:p>
                      <a:pPr marL="0" marR="0">
                        <a:lnSpc>
                          <a:spcPct val="115000"/>
                        </a:lnSpc>
                        <a:spcBef>
                          <a:spcPts val="0"/>
                        </a:spcBef>
                        <a:spcAft>
                          <a:spcPts val="0"/>
                        </a:spcAft>
                      </a:pPr>
                      <a:r>
                        <a:rPr lang="en-US" sz="800">
                          <a:effectLst/>
                        </a:rPr>
                        <a:t>Communication system that reaches all classrooms/ cafeteria (non-pub request)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63" marR="47463" marT="0" marB="0"/>
                </a:tc>
              </a:tr>
              <a:tr h="172121">
                <a:tc>
                  <a:txBody>
                    <a:bodyPr/>
                    <a:lstStyle/>
                    <a:p>
                      <a:pPr marL="0" marR="0">
                        <a:lnSpc>
                          <a:spcPct val="115000"/>
                        </a:lnSpc>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63" marR="47463" marT="0" marB="0"/>
                </a:tc>
                <a:tc>
                  <a:txBody>
                    <a:bodyPr/>
                    <a:lstStyle/>
                    <a:p>
                      <a:pPr marL="0" marR="0">
                        <a:lnSpc>
                          <a:spcPct val="115000"/>
                        </a:lnSpc>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63" marR="47463" marT="0" marB="0"/>
                </a:tc>
              </a:tr>
              <a:tr h="219064">
                <a:tc>
                  <a:txBody>
                    <a:bodyPr/>
                    <a:lstStyle/>
                    <a:p>
                      <a:pPr marL="0" marR="0">
                        <a:lnSpc>
                          <a:spcPct val="115000"/>
                        </a:lnSpc>
                        <a:spcBef>
                          <a:spcPts val="0"/>
                        </a:spcBef>
                        <a:spcAft>
                          <a:spcPts val="0"/>
                        </a:spcAft>
                      </a:pPr>
                      <a:r>
                        <a:rPr lang="en-US" sz="10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63" marR="47463" marT="0" marB="0"/>
                </a:tc>
                <a:tc>
                  <a:txBody>
                    <a:bodyPr/>
                    <a:lstStyle/>
                    <a:p>
                      <a:pPr marL="0" marR="0">
                        <a:lnSpc>
                          <a:spcPct val="115000"/>
                        </a:lnSpc>
                        <a:spcBef>
                          <a:spcPts val="0"/>
                        </a:spcBef>
                        <a:spcAft>
                          <a:spcPts val="0"/>
                        </a:spcAft>
                      </a:pPr>
                      <a:r>
                        <a:rPr lang="en-US" sz="1000">
                          <a:effectLst/>
                        </a:rPr>
                        <a:t>Building Access System (Proxy cards)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63" marR="47463" marT="0" marB="0"/>
                </a:tc>
              </a:tr>
              <a:tr h="172121">
                <a:tc>
                  <a:txBody>
                    <a:bodyPr/>
                    <a:lstStyle/>
                    <a:p>
                      <a:pPr marL="0" marR="0">
                        <a:lnSpc>
                          <a:spcPct val="115000"/>
                        </a:lnSpc>
                        <a:spcBef>
                          <a:spcPts val="0"/>
                        </a:spcBef>
                        <a:spcAft>
                          <a:spcPts val="0"/>
                        </a:spcAft>
                      </a:pPr>
                      <a:r>
                        <a:rPr lang="en-US" sz="800">
                          <a:effectLst/>
                        </a:rPr>
                        <a:t>2</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63" marR="47463" marT="0" marB="0"/>
                </a:tc>
                <a:tc>
                  <a:txBody>
                    <a:bodyPr/>
                    <a:lstStyle/>
                    <a:p>
                      <a:pPr marL="0" marR="0">
                        <a:lnSpc>
                          <a:spcPct val="115000"/>
                        </a:lnSpc>
                        <a:spcBef>
                          <a:spcPts val="0"/>
                        </a:spcBef>
                        <a:spcAft>
                          <a:spcPts val="0"/>
                        </a:spcAft>
                      </a:pPr>
                      <a:r>
                        <a:rPr lang="en-US" sz="800">
                          <a:effectLst/>
                        </a:rPr>
                        <a:t>Update system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63" marR="47463" marT="0" marB="0"/>
                </a:tc>
              </a:tr>
              <a:tr h="350195">
                <a:tc>
                  <a:txBody>
                    <a:bodyPr/>
                    <a:lstStyle/>
                    <a:p>
                      <a:pPr marL="0" marR="0">
                        <a:lnSpc>
                          <a:spcPct val="115000"/>
                        </a:lnSpc>
                        <a:spcBef>
                          <a:spcPts val="0"/>
                        </a:spcBef>
                        <a:spcAft>
                          <a:spcPts val="0"/>
                        </a:spcAft>
                      </a:pPr>
                      <a:r>
                        <a:rPr lang="en-US" sz="800">
                          <a:effectLst/>
                        </a:rPr>
                        <a:t> </a:t>
                      </a:r>
                    </a:p>
                    <a:p>
                      <a:pPr marL="0" marR="0">
                        <a:lnSpc>
                          <a:spcPct val="115000"/>
                        </a:lnSpc>
                        <a:spcBef>
                          <a:spcPts val="0"/>
                        </a:spcBef>
                        <a:spcAft>
                          <a:spcPts val="0"/>
                        </a:spcAft>
                      </a:pPr>
                      <a:r>
                        <a:rPr lang="en-US" sz="800">
                          <a:effectLst/>
                        </a:rPr>
                        <a:t>2</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63" marR="47463" marT="0" marB="0"/>
                </a:tc>
                <a:tc>
                  <a:txBody>
                    <a:bodyPr/>
                    <a:lstStyle/>
                    <a:p>
                      <a:pPr marL="0" marR="0">
                        <a:lnSpc>
                          <a:spcPct val="115000"/>
                        </a:lnSpc>
                        <a:spcBef>
                          <a:spcPts val="0"/>
                        </a:spcBef>
                        <a:spcAft>
                          <a:spcPts val="0"/>
                        </a:spcAft>
                      </a:pPr>
                      <a:r>
                        <a:rPr lang="en-US" sz="800">
                          <a:effectLst/>
                        </a:rPr>
                        <a:t>Ability to turn access on and off, to eliminate persons entering during lockdowns, closures, etc.</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63" marR="47463" marT="0" marB="0"/>
                </a:tc>
              </a:tr>
              <a:tr h="172121">
                <a:tc>
                  <a:txBody>
                    <a:bodyPr/>
                    <a:lstStyle/>
                    <a:p>
                      <a:pPr marL="0" marR="0">
                        <a:lnSpc>
                          <a:spcPct val="115000"/>
                        </a:lnSpc>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63" marR="47463" marT="0" marB="0"/>
                </a:tc>
                <a:tc>
                  <a:txBody>
                    <a:bodyPr/>
                    <a:lstStyle/>
                    <a:p>
                      <a:pPr marL="0" marR="0">
                        <a:lnSpc>
                          <a:spcPct val="115000"/>
                        </a:lnSpc>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63" marR="47463" marT="0" marB="0"/>
                </a:tc>
              </a:tr>
              <a:tr h="219064">
                <a:tc>
                  <a:txBody>
                    <a:bodyPr/>
                    <a:lstStyle/>
                    <a:p>
                      <a:pPr marL="0" marR="0">
                        <a:lnSpc>
                          <a:spcPct val="115000"/>
                        </a:lnSpc>
                        <a:spcBef>
                          <a:spcPts val="0"/>
                        </a:spcBef>
                        <a:spcAft>
                          <a:spcPts val="0"/>
                        </a:spcAft>
                      </a:pPr>
                      <a:r>
                        <a:rPr lang="en-US" sz="10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63" marR="47463" marT="0" marB="0"/>
                </a:tc>
                <a:tc>
                  <a:txBody>
                    <a:bodyPr/>
                    <a:lstStyle/>
                    <a:p>
                      <a:pPr marL="0" marR="0">
                        <a:lnSpc>
                          <a:spcPct val="115000"/>
                        </a:lnSpc>
                        <a:spcBef>
                          <a:spcPts val="0"/>
                        </a:spcBef>
                        <a:spcAft>
                          <a:spcPts val="0"/>
                        </a:spcAft>
                      </a:pPr>
                      <a:r>
                        <a:rPr lang="en-US" sz="1000">
                          <a:effectLst/>
                        </a:rPr>
                        <a:t>Entrance Security System</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63" marR="47463" marT="0" marB="0"/>
                </a:tc>
              </a:tr>
              <a:tr h="172121">
                <a:tc>
                  <a:txBody>
                    <a:bodyPr/>
                    <a:lstStyle/>
                    <a:p>
                      <a:pPr marL="0" marR="0">
                        <a:lnSpc>
                          <a:spcPct val="115000"/>
                        </a:lnSpc>
                        <a:spcBef>
                          <a:spcPts val="0"/>
                        </a:spcBef>
                        <a:spcAft>
                          <a:spcPts val="0"/>
                        </a:spcAft>
                      </a:pPr>
                      <a:r>
                        <a:rPr lang="en-US" sz="800">
                          <a:effectLst/>
                        </a:rPr>
                        <a:t>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63" marR="47463" marT="0" marB="0"/>
                </a:tc>
                <a:tc>
                  <a:txBody>
                    <a:bodyPr/>
                    <a:lstStyle/>
                    <a:p>
                      <a:pPr marL="0" marR="0">
                        <a:lnSpc>
                          <a:spcPct val="115000"/>
                        </a:lnSpc>
                        <a:spcBef>
                          <a:spcPts val="0"/>
                        </a:spcBef>
                        <a:spcAft>
                          <a:spcPts val="0"/>
                        </a:spcAft>
                      </a:pPr>
                      <a:r>
                        <a:rPr lang="en-US" sz="800">
                          <a:effectLst/>
                        </a:rPr>
                        <a:t>3M film on windows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63" marR="47463" marT="0" marB="0"/>
                </a:tc>
              </a:tr>
              <a:tr h="172121">
                <a:tc>
                  <a:txBody>
                    <a:bodyPr/>
                    <a:lstStyle/>
                    <a:p>
                      <a:pPr marL="0" marR="0">
                        <a:lnSpc>
                          <a:spcPct val="115000"/>
                        </a:lnSpc>
                        <a:spcBef>
                          <a:spcPts val="0"/>
                        </a:spcBef>
                        <a:spcAft>
                          <a:spcPts val="0"/>
                        </a:spcAft>
                      </a:pPr>
                      <a:r>
                        <a:rPr lang="en-US" sz="800">
                          <a:effectLst/>
                        </a:rPr>
                        <a:t>2</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63" marR="47463" marT="0" marB="0"/>
                </a:tc>
                <a:tc>
                  <a:txBody>
                    <a:bodyPr/>
                    <a:lstStyle/>
                    <a:p>
                      <a:pPr marL="0" marR="0">
                        <a:lnSpc>
                          <a:spcPct val="115000"/>
                        </a:lnSpc>
                        <a:spcBef>
                          <a:spcPts val="0"/>
                        </a:spcBef>
                        <a:spcAft>
                          <a:spcPts val="0"/>
                        </a:spcAft>
                      </a:pPr>
                      <a:r>
                        <a:rPr lang="en-US" sz="800">
                          <a:effectLst/>
                        </a:rPr>
                        <a:t>Door frame replacement so alarms will sound / Open Door Alert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63" marR="47463" marT="0" marB="0"/>
                </a:tc>
              </a:tr>
              <a:tr h="172121">
                <a:tc>
                  <a:txBody>
                    <a:bodyPr/>
                    <a:lstStyle/>
                    <a:p>
                      <a:pPr marL="0" marR="0">
                        <a:lnSpc>
                          <a:spcPct val="115000"/>
                        </a:lnSpc>
                        <a:spcBef>
                          <a:spcPts val="0"/>
                        </a:spcBef>
                        <a:spcAft>
                          <a:spcPts val="0"/>
                        </a:spcAft>
                      </a:pPr>
                      <a:r>
                        <a:rPr lang="en-US" sz="800">
                          <a:effectLst/>
                        </a:rPr>
                        <a:t>no</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63" marR="47463" marT="0" marB="0"/>
                </a:tc>
                <a:tc>
                  <a:txBody>
                    <a:bodyPr/>
                    <a:lstStyle/>
                    <a:p>
                      <a:pPr marL="0" marR="0">
                        <a:lnSpc>
                          <a:spcPct val="115000"/>
                        </a:lnSpc>
                        <a:spcBef>
                          <a:spcPts val="0"/>
                        </a:spcBef>
                        <a:spcAft>
                          <a:spcPts val="0"/>
                        </a:spcAft>
                      </a:pPr>
                      <a:r>
                        <a:rPr lang="en-US" sz="800">
                          <a:effectLst/>
                        </a:rPr>
                        <a:t>Metal detectors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63" marR="47463" marT="0" marB="0"/>
                </a:tc>
              </a:tr>
              <a:tr h="172121">
                <a:tc>
                  <a:txBody>
                    <a:bodyPr/>
                    <a:lstStyle/>
                    <a:p>
                      <a:pPr marL="0" marR="0">
                        <a:lnSpc>
                          <a:spcPct val="115000"/>
                        </a:lnSpc>
                        <a:spcBef>
                          <a:spcPts val="0"/>
                        </a:spcBef>
                        <a:spcAft>
                          <a:spcPts val="0"/>
                        </a:spcAft>
                      </a:pPr>
                      <a:r>
                        <a:rPr lang="en-US" sz="8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7463" marR="47463" marT="0" marB="0"/>
                </a:tc>
                <a:tc>
                  <a:txBody>
                    <a:bodyPr/>
                    <a:lstStyle/>
                    <a:p>
                      <a:pPr marL="0" marR="0">
                        <a:lnSpc>
                          <a:spcPct val="115000"/>
                        </a:lnSpc>
                        <a:spcBef>
                          <a:spcPts val="0"/>
                        </a:spcBef>
                        <a:spcAft>
                          <a:spcPts val="0"/>
                        </a:spcAft>
                      </a:pPr>
                      <a:r>
                        <a:rPr lang="en-US"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7463" marR="47463" marT="0" marB="0"/>
                </a:tc>
              </a:tr>
            </a:tbl>
          </a:graphicData>
        </a:graphic>
      </p:graphicFrame>
      <p:sp>
        <p:nvSpPr>
          <p:cNvPr id="8" name="Rectangle 2"/>
          <p:cNvSpPr>
            <a:spLocks noChangeArrowheads="1"/>
          </p:cNvSpPr>
          <p:nvPr/>
        </p:nvSpPr>
        <p:spPr bwMode="auto">
          <a:xfrm>
            <a:off x="-141667" y="-631066"/>
            <a:ext cx="11875112" cy="589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9" name="5-Point Star 8"/>
          <p:cNvSpPr/>
          <p:nvPr/>
        </p:nvSpPr>
        <p:spPr>
          <a:xfrm>
            <a:off x="260026" y="755560"/>
            <a:ext cx="269232" cy="24469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925898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695</TotalTime>
  <Words>770</Words>
  <Application>Microsoft Office PowerPoint</Application>
  <PresentationFormat>On-screen Show (4:3)</PresentationFormat>
  <Paragraphs>166</Paragraphs>
  <Slides>10</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8" baseType="lpstr">
      <vt:lpstr>Arial</vt:lpstr>
      <vt:lpstr>Calibri</vt:lpstr>
      <vt:lpstr>Times New Roman</vt:lpstr>
      <vt:lpstr>Trebuchet MS</vt:lpstr>
      <vt:lpstr>Wingdings</vt:lpstr>
      <vt:lpstr>Wingdings 3</vt:lpstr>
      <vt:lpstr>Facet</vt:lpstr>
      <vt:lpstr>Microsoft Excel Worksheet</vt:lpstr>
      <vt:lpstr>Smart Schools Bond Act Committee</vt:lpstr>
      <vt:lpstr>Charge to the Committee</vt:lpstr>
      <vt:lpstr>Smart Schools Bond Task Committee</vt:lpstr>
      <vt:lpstr>Documents Used in the Process</vt:lpstr>
      <vt:lpstr>Smart School Categories</vt:lpstr>
      <vt:lpstr>Investment Plan Process</vt:lpstr>
      <vt:lpstr>Where Are We In The Process</vt:lpstr>
      <vt:lpstr>Committee Recommendations  Learning Technology</vt:lpstr>
      <vt:lpstr>Committee Recommendations  Security Features</vt:lpstr>
      <vt:lpstr>PowerPoint Presentation</vt:lpstr>
    </vt:vector>
  </TitlesOfParts>
  <Company>NFCSD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Smart Schools Bond Act</dc:title>
  <dc:creator>Dar Sprague</dc:creator>
  <cp:lastModifiedBy>Dar Sprague</cp:lastModifiedBy>
  <cp:revision>29</cp:revision>
  <cp:lastPrinted>2015-08-27T14:49:51Z</cp:lastPrinted>
  <dcterms:created xsi:type="dcterms:W3CDTF">2015-08-25T21:01:53Z</dcterms:created>
  <dcterms:modified xsi:type="dcterms:W3CDTF">2016-02-04T16:23:54Z</dcterms:modified>
</cp:coreProperties>
</file>