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60" r:id="rId4"/>
    <p:sldId id="267" r:id="rId5"/>
    <p:sldId id="313" r:id="rId6"/>
    <p:sldId id="318" r:id="rId7"/>
    <p:sldId id="317" r:id="rId8"/>
    <p:sldId id="327" r:id="rId9"/>
    <p:sldId id="319" r:id="rId10"/>
    <p:sldId id="330" r:id="rId11"/>
    <p:sldId id="307" r:id="rId12"/>
    <p:sldId id="338" r:id="rId13"/>
    <p:sldId id="333" r:id="rId14"/>
    <p:sldId id="342" r:id="rId15"/>
    <p:sldId id="343" r:id="rId16"/>
    <p:sldId id="334" r:id="rId17"/>
    <p:sldId id="335" r:id="rId18"/>
    <p:sldId id="288" r:id="rId19"/>
    <p:sldId id="322" r:id="rId20"/>
    <p:sldId id="300" r:id="rId21"/>
    <p:sldId id="339" r:id="rId22"/>
    <p:sldId id="337" r:id="rId23"/>
    <p:sldId id="340" r:id="rId24"/>
    <p:sldId id="325" r:id="rId25"/>
    <p:sldId id="315" r:id="rId26"/>
    <p:sldId id="298" r:id="rId27"/>
    <p:sldId id="326" r:id="rId28"/>
    <p:sldId id="336" r:id="rId29"/>
    <p:sldId id="295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9137" autoAdjust="0"/>
  </p:normalViewPr>
  <p:slideViewPr>
    <p:cSldViewPr>
      <p:cViewPr varScale="1">
        <p:scale>
          <a:sx n="91" d="100"/>
          <a:sy n="91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loneb\Downloads\ComputerRatioChartThru2014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690874384503591E-2"/>
          <c:y val="1.1627906976744186E-2"/>
          <c:w val="0.86886314830480893"/>
          <c:h val="0.940148782274308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Sheet1!$A$27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cat>
            <c:strRef>
              <c:f>Sheet1!$B$26:$K$26</c:f>
              <c:strCache>
                <c:ptCount val="10"/>
                <c:pt idx="0">
                  <c:v>Crane</c:v>
                </c:pt>
                <c:pt idx="1">
                  <c:v>Fyle</c:v>
                </c:pt>
                <c:pt idx="2">
                  <c:v>Leary</c:v>
                </c:pt>
                <c:pt idx="3">
                  <c:v>Sherman</c:v>
                </c:pt>
                <c:pt idx="4">
                  <c:v>Winslow</c:v>
                </c:pt>
                <c:pt idx="5">
                  <c:v>Burger</c:v>
                </c:pt>
                <c:pt idx="6">
                  <c:v>Roth</c:v>
                </c:pt>
                <c:pt idx="7">
                  <c:v>Webster</c:v>
                </c:pt>
                <c:pt idx="8">
                  <c:v>Sperry</c:v>
                </c:pt>
                <c:pt idx="9">
                  <c:v>Vollmer</c:v>
                </c:pt>
              </c:strCache>
            </c:strRef>
          </c:cat>
          <c:val>
            <c:numRef>
              <c:f>Sheet1!$B$27:$K$27</c:f>
              <c:numCache>
                <c:formatCode>General</c:formatCode>
                <c:ptCount val="10"/>
                <c:pt idx="0">
                  <c:v>2.8888888888888888</c:v>
                </c:pt>
                <c:pt idx="1">
                  <c:v>2.6271186440677967</c:v>
                </c:pt>
                <c:pt idx="2">
                  <c:v>2.9234693877551021</c:v>
                </c:pt>
                <c:pt idx="3">
                  <c:v>2.5748502994011977</c:v>
                </c:pt>
                <c:pt idx="4">
                  <c:v>2.4146341463414633</c:v>
                </c:pt>
                <c:pt idx="5">
                  <c:v>1.1729323308270676</c:v>
                </c:pt>
                <c:pt idx="6">
                  <c:v>1.7593052109181142</c:v>
                </c:pt>
                <c:pt idx="7">
                  <c:v>2.4411764705882355</c:v>
                </c:pt>
                <c:pt idx="8">
                  <c:v>4.4275362318840576</c:v>
                </c:pt>
                <c:pt idx="9">
                  <c:v>1.3777777777777778</c:v>
                </c:pt>
              </c:numCache>
            </c:numRef>
          </c:val>
        </c:ser>
        <c:ser>
          <c:idx val="1"/>
          <c:order val="1"/>
          <c:tx>
            <c:strRef>
              <c:f>Sheet1!$A$28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cat>
            <c:strRef>
              <c:f>Sheet1!$B$26:$K$26</c:f>
              <c:strCache>
                <c:ptCount val="10"/>
                <c:pt idx="0">
                  <c:v>Crane</c:v>
                </c:pt>
                <c:pt idx="1">
                  <c:v>Fyle</c:v>
                </c:pt>
                <c:pt idx="2">
                  <c:v>Leary</c:v>
                </c:pt>
                <c:pt idx="3">
                  <c:v>Sherman</c:v>
                </c:pt>
                <c:pt idx="4">
                  <c:v>Winslow</c:v>
                </c:pt>
                <c:pt idx="5">
                  <c:v>Burger</c:v>
                </c:pt>
                <c:pt idx="6">
                  <c:v>Roth</c:v>
                </c:pt>
                <c:pt idx="7">
                  <c:v>Webster</c:v>
                </c:pt>
                <c:pt idx="8">
                  <c:v>Sperry</c:v>
                </c:pt>
                <c:pt idx="9">
                  <c:v>Vollmer</c:v>
                </c:pt>
              </c:strCache>
            </c:strRef>
          </c:cat>
          <c:val>
            <c:numRef>
              <c:f>Sheet1!$B$28:$K$28</c:f>
              <c:numCache>
                <c:formatCode>General</c:formatCode>
                <c:ptCount val="10"/>
                <c:pt idx="0">
                  <c:v>1.5107913669064748</c:v>
                </c:pt>
                <c:pt idx="1">
                  <c:v>1.519163763066202</c:v>
                </c:pt>
                <c:pt idx="2">
                  <c:v>1.6715116279069768</c:v>
                </c:pt>
                <c:pt idx="3">
                  <c:v>1.4738562091503269</c:v>
                </c:pt>
                <c:pt idx="4">
                  <c:v>1.6849315068493151</c:v>
                </c:pt>
                <c:pt idx="5">
                  <c:v>0.81094527363184077</c:v>
                </c:pt>
                <c:pt idx="6">
                  <c:v>0.98877980364656382</c:v>
                </c:pt>
                <c:pt idx="7">
                  <c:v>1.25</c:v>
                </c:pt>
                <c:pt idx="8">
                  <c:v>3.1312335958005248</c:v>
                </c:pt>
                <c:pt idx="9">
                  <c:v>0.88</c:v>
                </c:pt>
              </c:numCache>
            </c:numRef>
          </c:val>
        </c:ser>
        <c:ser>
          <c:idx val="2"/>
          <c:order val="2"/>
          <c:tx>
            <c:strRef>
              <c:f>Sheet1!$A$29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cat>
            <c:strRef>
              <c:f>Sheet1!$B$26:$K$26</c:f>
              <c:strCache>
                <c:ptCount val="10"/>
                <c:pt idx="0">
                  <c:v>Crane</c:v>
                </c:pt>
                <c:pt idx="1">
                  <c:v>Fyle</c:v>
                </c:pt>
                <c:pt idx="2">
                  <c:v>Leary</c:v>
                </c:pt>
                <c:pt idx="3">
                  <c:v>Sherman</c:v>
                </c:pt>
                <c:pt idx="4">
                  <c:v>Winslow</c:v>
                </c:pt>
                <c:pt idx="5">
                  <c:v>Burger</c:v>
                </c:pt>
                <c:pt idx="6">
                  <c:v>Roth</c:v>
                </c:pt>
                <c:pt idx="7">
                  <c:v>Webster</c:v>
                </c:pt>
                <c:pt idx="8">
                  <c:v>Sperry</c:v>
                </c:pt>
                <c:pt idx="9">
                  <c:v>Vollmer</c:v>
                </c:pt>
              </c:strCache>
            </c:strRef>
          </c:cat>
          <c:val>
            <c:numRef>
              <c:f>Sheet1!$B$29:$K$29</c:f>
              <c:numCache>
                <c:formatCode>General</c:formatCode>
                <c:ptCount val="10"/>
                <c:pt idx="0">
                  <c:v>1.0447759999999999</c:v>
                </c:pt>
                <c:pt idx="1">
                  <c:v>1.0092589999999999</c:v>
                </c:pt>
                <c:pt idx="2">
                  <c:v>0.97623099999999996</c:v>
                </c:pt>
                <c:pt idx="3">
                  <c:v>0.92229000000000005</c:v>
                </c:pt>
                <c:pt idx="4">
                  <c:v>1.031447</c:v>
                </c:pt>
                <c:pt idx="5">
                  <c:v>0.68776400000000004</c:v>
                </c:pt>
                <c:pt idx="6">
                  <c:v>0.72905900000000001</c:v>
                </c:pt>
                <c:pt idx="7">
                  <c:v>1.044386</c:v>
                </c:pt>
                <c:pt idx="8">
                  <c:v>1.791291</c:v>
                </c:pt>
                <c:pt idx="9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31456"/>
        <c:axId val="108132992"/>
      </c:barChart>
      <c:catAx>
        <c:axId val="10813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8132992"/>
        <c:crosses val="autoZero"/>
        <c:auto val="1"/>
        <c:lblAlgn val="ctr"/>
        <c:lblOffset val="100"/>
        <c:noMultiLvlLbl val="0"/>
      </c:catAx>
      <c:valAx>
        <c:axId val="108132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13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94906834992732"/>
          <c:y val="0.20192757155355581"/>
          <c:w val="0.12986084900544456"/>
          <c:h val="0.289481779893792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58C413-3EE9-4BC8-B78A-94D8E1128F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06885-1341-43F2-B59C-FEA8C95ED43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District Posts Preliminary Plan 30 Days</a:t>
          </a:r>
          <a:endParaRPr lang="en-US" sz="1400" dirty="0"/>
        </a:p>
      </dgm:t>
    </dgm:pt>
    <dgm:pt modelId="{9D41E873-D9D0-48F5-BDB5-7F8C28FA2C60}" type="parTrans" cxnId="{70DC924C-FE9E-49B6-A787-13FB30D7CF3A}">
      <dgm:prSet/>
      <dgm:spPr/>
      <dgm:t>
        <a:bodyPr/>
        <a:lstStyle/>
        <a:p>
          <a:endParaRPr lang="en-US" sz="4000"/>
        </a:p>
      </dgm:t>
    </dgm:pt>
    <dgm:pt modelId="{5A045E71-1CCC-4FA2-A274-C2911678B888}" type="sibTrans" cxnId="{70DC924C-FE9E-49B6-A787-13FB30D7CF3A}">
      <dgm:prSet/>
      <dgm:spPr>
        <a:ln w="34925"/>
      </dgm:spPr>
      <dgm:t>
        <a:bodyPr/>
        <a:lstStyle/>
        <a:p>
          <a:endParaRPr lang="en-US" sz="4000"/>
        </a:p>
      </dgm:t>
    </dgm:pt>
    <dgm:pt modelId="{2EE3C8E5-53CF-4FD7-841A-B0D579188D1E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District Prepares Final Plan</a:t>
          </a:r>
          <a:endParaRPr lang="en-US" sz="1400" dirty="0"/>
        </a:p>
      </dgm:t>
    </dgm:pt>
    <dgm:pt modelId="{A2714B4E-6BE0-4A47-89CD-4D601A3E43A5}" type="parTrans" cxnId="{F9BFBA53-B684-4BFB-8EC2-B51875740D6C}">
      <dgm:prSet/>
      <dgm:spPr/>
      <dgm:t>
        <a:bodyPr/>
        <a:lstStyle/>
        <a:p>
          <a:endParaRPr lang="en-US" sz="4000"/>
        </a:p>
      </dgm:t>
    </dgm:pt>
    <dgm:pt modelId="{F47B7BA3-D4A3-4F0C-BBAA-9DF3D78B7694}" type="sibTrans" cxnId="{F9BFBA53-B684-4BFB-8EC2-B51875740D6C}">
      <dgm:prSet/>
      <dgm:spPr>
        <a:ln w="34925"/>
      </dgm:spPr>
      <dgm:t>
        <a:bodyPr/>
        <a:lstStyle/>
        <a:p>
          <a:endParaRPr lang="en-US" sz="4000"/>
        </a:p>
      </dgm:t>
    </dgm:pt>
    <dgm:pt modelId="{FAC9E001-37D6-4F12-A30F-4110F55DAD80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Final Plan Board Approval</a:t>
          </a:r>
          <a:endParaRPr lang="en-US" sz="1400" dirty="0"/>
        </a:p>
      </dgm:t>
    </dgm:pt>
    <dgm:pt modelId="{F666973C-C491-479D-8F7E-A0BCC47A20A3}" type="parTrans" cxnId="{630947BD-04A7-4AEF-B573-1B454973FEDE}">
      <dgm:prSet/>
      <dgm:spPr/>
      <dgm:t>
        <a:bodyPr/>
        <a:lstStyle/>
        <a:p>
          <a:endParaRPr lang="en-US" sz="4000"/>
        </a:p>
      </dgm:t>
    </dgm:pt>
    <dgm:pt modelId="{D31C4E67-85D1-4E0D-BA9E-F7BA71CBA4B8}" type="sibTrans" cxnId="{630947BD-04A7-4AEF-B573-1B454973FEDE}">
      <dgm:prSet/>
      <dgm:spPr>
        <a:ln w="34925"/>
      </dgm:spPr>
      <dgm:t>
        <a:bodyPr/>
        <a:lstStyle/>
        <a:p>
          <a:endParaRPr lang="en-US" sz="4000"/>
        </a:p>
      </dgm:t>
    </dgm:pt>
    <dgm:pt modelId="{8DC6E21F-090C-4E1A-9C04-06E238B1B5B1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District Submits Final Plan</a:t>
          </a:r>
          <a:endParaRPr lang="en-US" sz="1400" dirty="0"/>
        </a:p>
      </dgm:t>
    </dgm:pt>
    <dgm:pt modelId="{D9B390C4-8303-49A5-86B1-53A3F687AB17}" type="parTrans" cxnId="{DB50D128-C2BB-4DBB-990D-589184728785}">
      <dgm:prSet/>
      <dgm:spPr/>
      <dgm:t>
        <a:bodyPr/>
        <a:lstStyle/>
        <a:p>
          <a:endParaRPr lang="en-US" sz="4000"/>
        </a:p>
      </dgm:t>
    </dgm:pt>
    <dgm:pt modelId="{5F1961D8-7170-4D56-B708-FCE1A4900F5F}" type="sibTrans" cxnId="{DB50D128-C2BB-4DBB-990D-589184728785}">
      <dgm:prSet/>
      <dgm:spPr>
        <a:ln w="34925"/>
      </dgm:spPr>
      <dgm:t>
        <a:bodyPr/>
        <a:lstStyle/>
        <a:p>
          <a:endParaRPr lang="en-US" sz="4000"/>
        </a:p>
      </dgm:t>
    </dgm:pt>
    <dgm:pt modelId="{B1FD7600-0D31-4513-99E7-915A6760DF71}">
      <dgm:prSet custT="1"/>
      <dgm:spPr>
        <a:pattFill prst="pct6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15875">
          <a:solidFill>
            <a:schemeClr val="tx1">
              <a:lumMod val="65000"/>
              <a:lumOff val="35000"/>
            </a:schemeClr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en-US" sz="1300" b="1" baseline="0" dirty="0" smtClean="0">
              <a:solidFill>
                <a:schemeClr val="tx1"/>
              </a:solidFill>
            </a:rPr>
            <a:t>District Consults w/Stakeholders and Prepares Preliminary Plan</a:t>
          </a:r>
        </a:p>
      </dgm:t>
    </dgm:pt>
    <dgm:pt modelId="{F33AEA30-5A62-4503-9927-DF916BF63756}" type="parTrans" cxnId="{897FE8C8-F050-4CDE-B64E-52E1EAE81658}">
      <dgm:prSet/>
      <dgm:spPr/>
      <dgm:t>
        <a:bodyPr/>
        <a:lstStyle/>
        <a:p>
          <a:endParaRPr lang="en-US" sz="4000"/>
        </a:p>
      </dgm:t>
    </dgm:pt>
    <dgm:pt modelId="{FB41F81F-B5A3-4307-8F21-790F52A2ACE4}" type="sibTrans" cxnId="{897FE8C8-F050-4CDE-B64E-52E1EAE81658}">
      <dgm:prSet/>
      <dgm:spPr>
        <a:ln w="34925"/>
      </dgm:spPr>
      <dgm:t>
        <a:bodyPr/>
        <a:lstStyle/>
        <a:p>
          <a:endParaRPr lang="en-US" sz="4000"/>
        </a:p>
      </dgm:t>
    </dgm:pt>
    <dgm:pt modelId="{63D66F95-40C7-42A1-831A-00823DB8F8C2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Preliminary Plan Board Approval</a:t>
          </a:r>
          <a:endParaRPr lang="en-US" sz="1400" dirty="0"/>
        </a:p>
      </dgm:t>
    </dgm:pt>
    <dgm:pt modelId="{854C69F0-6B50-45CD-BAB4-F064FBDBC75E}" type="parTrans" cxnId="{0E33D1D8-9AA2-4F53-9E2A-95CFD618AB76}">
      <dgm:prSet/>
      <dgm:spPr/>
      <dgm:t>
        <a:bodyPr/>
        <a:lstStyle/>
        <a:p>
          <a:endParaRPr lang="en-US" sz="4000"/>
        </a:p>
      </dgm:t>
    </dgm:pt>
    <dgm:pt modelId="{B38863C5-5029-491E-AB7D-E8CDE4D78D05}" type="sibTrans" cxnId="{0E33D1D8-9AA2-4F53-9E2A-95CFD618AB76}">
      <dgm:prSet/>
      <dgm:spPr>
        <a:ln w="34925">
          <a:solidFill>
            <a:schemeClr val="tx1"/>
          </a:solidFill>
        </a:ln>
      </dgm:spPr>
      <dgm:t>
        <a:bodyPr/>
        <a:lstStyle/>
        <a:p>
          <a:endParaRPr lang="en-US" sz="4000"/>
        </a:p>
      </dgm:t>
    </dgm:pt>
    <dgm:pt modelId="{C8CE88FA-E3C7-443F-A9D5-1620322E20F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Public Notice and Hearing</a:t>
          </a:r>
          <a:endParaRPr lang="en-US" sz="1400" dirty="0"/>
        </a:p>
      </dgm:t>
    </dgm:pt>
    <dgm:pt modelId="{69D439B2-3817-439B-A076-F03AF13824EC}" type="parTrans" cxnId="{6745AF0C-FED8-4FE4-A32F-4851BC9291C4}">
      <dgm:prSet/>
      <dgm:spPr/>
      <dgm:t>
        <a:bodyPr/>
        <a:lstStyle/>
        <a:p>
          <a:endParaRPr lang="en-US"/>
        </a:p>
      </dgm:t>
    </dgm:pt>
    <dgm:pt modelId="{1F9380F0-ACEF-44C8-8275-F32526F8DA9B}" type="sibTrans" cxnId="{6745AF0C-FED8-4FE4-A32F-4851BC9291C4}">
      <dgm:prSet/>
      <dgm:spPr>
        <a:ln w="34925"/>
      </dgm:spPr>
      <dgm:t>
        <a:bodyPr/>
        <a:lstStyle/>
        <a:p>
          <a:endParaRPr lang="en-US"/>
        </a:p>
      </dgm:t>
    </dgm:pt>
    <dgm:pt modelId="{5B5C85C8-EF03-4828-9AB7-BC8BC09621CF}" type="pres">
      <dgm:prSet presAssocID="{8358C413-3EE9-4BC8-B78A-94D8E1128F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94CA43-6E3B-4187-921E-13E91C02625B}" type="pres">
      <dgm:prSet presAssocID="{B1FD7600-0D31-4513-99E7-915A6760DF71}" presName="node" presStyleLbl="node1" presStyleIdx="0" presStyleCnt="7" custScaleX="135665" custScaleY="91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02D4D-869A-4252-9C93-E056835F31CE}" type="pres">
      <dgm:prSet presAssocID="{B1FD7600-0D31-4513-99E7-915A6760DF71}" presName="spNode" presStyleCnt="0"/>
      <dgm:spPr/>
    </dgm:pt>
    <dgm:pt modelId="{33C2901D-FED2-45D6-BF22-98FBF5E4C5F4}" type="pres">
      <dgm:prSet presAssocID="{FB41F81F-B5A3-4307-8F21-790F52A2ACE4}" presName="sibTrans" presStyleLbl="sibTrans1D1" presStyleIdx="0" presStyleCnt="7"/>
      <dgm:spPr/>
      <dgm:t>
        <a:bodyPr/>
        <a:lstStyle/>
        <a:p>
          <a:endParaRPr lang="en-US"/>
        </a:p>
      </dgm:t>
    </dgm:pt>
    <dgm:pt modelId="{BC348CD4-C82E-4CA6-A61F-DA22600FB06A}" type="pres">
      <dgm:prSet presAssocID="{63D66F95-40C7-42A1-831A-00823DB8F8C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4AC91-ED55-4332-8B55-03DD4BBA09C5}" type="pres">
      <dgm:prSet presAssocID="{63D66F95-40C7-42A1-831A-00823DB8F8C2}" presName="spNode" presStyleCnt="0"/>
      <dgm:spPr/>
    </dgm:pt>
    <dgm:pt modelId="{1F91B310-F7A4-4401-8382-B02E3DF86671}" type="pres">
      <dgm:prSet presAssocID="{B38863C5-5029-491E-AB7D-E8CDE4D78D05}" presName="sibTrans" presStyleLbl="sibTrans1D1" presStyleIdx="1" presStyleCnt="7"/>
      <dgm:spPr/>
      <dgm:t>
        <a:bodyPr/>
        <a:lstStyle/>
        <a:p>
          <a:endParaRPr lang="en-US"/>
        </a:p>
      </dgm:t>
    </dgm:pt>
    <dgm:pt modelId="{BAB617AC-F8B2-492E-AFF1-8E0C6035F82C}" type="pres">
      <dgm:prSet presAssocID="{1DC06885-1341-43F2-B59C-FEA8C95ED438}" presName="node" presStyleLbl="node1" presStyleIdx="2" presStyleCnt="7" custScaleY="14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D85A4-E48D-41DE-948D-11D7806F1B3B}" type="pres">
      <dgm:prSet presAssocID="{1DC06885-1341-43F2-B59C-FEA8C95ED438}" presName="spNode" presStyleCnt="0"/>
      <dgm:spPr/>
    </dgm:pt>
    <dgm:pt modelId="{4C8281F7-E387-4F27-B06E-6EB759994C9C}" type="pres">
      <dgm:prSet presAssocID="{5A045E71-1CCC-4FA2-A274-C2911678B888}" presName="sibTrans" presStyleLbl="sibTrans1D1" presStyleIdx="2" presStyleCnt="7"/>
      <dgm:spPr/>
      <dgm:t>
        <a:bodyPr/>
        <a:lstStyle/>
        <a:p>
          <a:endParaRPr lang="en-US"/>
        </a:p>
      </dgm:t>
    </dgm:pt>
    <dgm:pt modelId="{DF5D39A8-4B05-4B7A-99CE-5047402BC715}" type="pres">
      <dgm:prSet presAssocID="{C8CE88FA-E3C7-443F-A9D5-1620322E20F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6767D-74CF-43F3-AF93-10B8BDF302AB}" type="pres">
      <dgm:prSet presAssocID="{C8CE88FA-E3C7-443F-A9D5-1620322E20FD}" presName="spNode" presStyleCnt="0"/>
      <dgm:spPr/>
    </dgm:pt>
    <dgm:pt modelId="{41283EF1-3F0D-4CEB-8D9A-A3BDD1FFAB3D}" type="pres">
      <dgm:prSet presAssocID="{1F9380F0-ACEF-44C8-8275-F32526F8DA9B}" presName="sibTrans" presStyleLbl="sibTrans1D1" presStyleIdx="3" presStyleCnt="7"/>
      <dgm:spPr/>
      <dgm:t>
        <a:bodyPr/>
        <a:lstStyle/>
        <a:p>
          <a:endParaRPr lang="en-US"/>
        </a:p>
      </dgm:t>
    </dgm:pt>
    <dgm:pt modelId="{A6F941E6-5A6C-420B-84BE-812DF3409665}" type="pres">
      <dgm:prSet presAssocID="{2EE3C8E5-53CF-4FD7-841A-B0D579188D1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FAB4B-2D36-4775-8F10-55BBF4D776CE}" type="pres">
      <dgm:prSet presAssocID="{2EE3C8E5-53CF-4FD7-841A-B0D579188D1E}" presName="spNode" presStyleCnt="0"/>
      <dgm:spPr/>
    </dgm:pt>
    <dgm:pt modelId="{A057006E-111B-475F-84A2-3AD29447EDDE}" type="pres">
      <dgm:prSet presAssocID="{F47B7BA3-D4A3-4F0C-BBAA-9DF3D78B7694}" presName="sibTrans" presStyleLbl="sibTrans1D1" presStyleIdx="4" presStyleCnt="7"/>
      <dgm:spPr/>
      <dgm:t>
        <a:bodyPr/>
        <a:lstStyle/>
        <a:p>
          <a:endParaRPr lang="en-US"/>
        </a:p>
      </dgm:t>
    </dgm:pt>
    <dgm:pt modelId="{20ABE12F-F1E1-4AE2-B6E9-5284CCA4C2B7}" type="pres">
      <dgm:prSet presAssocID="{FAC9E001-37D6-4F12-A30F-4110F55DAD8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0BF703-128E-4391-A85A-16588FA23A39}" type="pres">
      <dgm:prSet presAssocID="{FAC9E001-37D6-4F12-A30F-4110F55DAD80}" presName="spNode" presStyleCnt="0"/>
      <dgm:spPr/>
    </dgm:pt>
    <dgm:pt modelId="{7BC910B9-74C7-4BE6-AB9D-165EF52568B9}" type="pres">
      <dgm:prSet presAssocID="{D31C4E67-85D1-4E0D-BA9E-F7BA71CBA4B8}" presName="sibTrans" presStyleLbl="sibTrans1D1" presStyleIdx="5" presStyleCnt="7"/>
      <dgm:spPr/>
      <dgm:t>
        <a:bodyPr/>
        <a:lstStyle/>
        <a:p>
          <a:endParaRPr lang="en-US"/>
        </a:p>
      </dgm:t>
    </dgm:pt>
    <dgm:pt modelId="{E40A24E0-F038-4F44-98D2-F0E220D8BFA3}" type="pres">
      <dgm:prSet presAssocID="{8DC6E21F-090C-4E1A-9C04-06E238B1B5B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3B971-13F9-4FFC-AF49-8377825D91BC}" type="pres">
      <dgm:prSet presAssocID="{8DC6E21F-090C-4E1A-9C04-06E238B1B5B1}" presName="spNode" presStyleCnt="0"/>
      <dgm:spPr/>
    </dgm:pt>
    <dgm:pt modelId="{68A7AB9E-BEE1-4FA9-B6C3-91C3C5F75C93}" type="pres">
      <dgm:prSet presAssocID="{5F1961D8-7170-4D56-B708-FCE1A4900F5F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2140BD4A-D3C9-4514-B2A8-E2CC3872BF7C}" type="presOf" srcId="{FB41F81F-B5A3-4307-8F21-790F52A2ACE4}" destId="{33C2901D-FED2-45D6-BF22-98FBF5E4C5F4}" srcOrd="0" destOrd="0" presId="urn:microsoft.com/office/officeart/2005/8/layout/cycle5"/>
    <dgm:cxn modelId="{630947BD-04A7-4AEF-B573-1B454973FEDE}" srcId="{8358C413-3EE9-4BC8-B78A-94D8E1128F59}" destId="{FAC9E001-37D6-4F12-A30F-4110F55DAD80}" srcOrd="5" destOrd="0" parTransId="{F666973C-C491-479D-8F7E-A0BCC47A20A3}" sibTransId="{D31C4E67-85D1-4E0D-BA9E-F7BA71CBA4B8}"/>
    <dgm:cxn modelId="{0A9F4181-0EE5-4D40-87CD-3C8DADBCC775}" type="presOf" srcId="{8358C413-3EE9-4BC8-B78A-94D8E1128F59}" destId="{5B5C85C8-EF03-4828-9AB7-BC8BC09621CF}" srcOrd="0" destOrd="0" presId="urn:microsoft.com/office/officeart/2005/8/layout/cycle5"/>
    <dgm:cxn modelId="{F84565C6-8F36-493C-96C8-54C2C7B436D1}" type="presOf" srcId="{1F9380F0-ACEF-44C8-8275-F32526F8DA9B}" destId="{41283EF1-3F0D-4CEB-8D9A-A3BDD1FFAB3D}" srcOrd="0" destOrd="0" presId="urn:microsoft.com/office/officeart/2005/8/layout/cycle5"/>
    <dgm:cxn modelId="{6745AF0C-FED8-4FE4-A32F-4851BC9291C4}" srcId="{8358C413-3EE9-4BC8-B78A-94D8E1128F59}" destId="{C8CE88FA-E3C7-443F-A9D5-1620322E20FD}" srcOrd="3" destOrd="0" parTransId="{69D439B2-3817-439B-A076-F03AF13824EC}" sibTransId="{1F9380F0-ACEF-44C8-8275-F32526F8DA9B}"/>
    <dgm:cxn modelId="{897FE8C8-F050-4CDE-B64E-52E1EAE81658}" srcId="{8358C413-3EE9-4BC8-B78A-94D8E1128F59}" destId="{B1FD7600-0D31-4513-99E7-915A6760DF71}" srcOrd="0" destOrd="0" parTransId="{F33AEA30-5A62-4503-9927-DF916BF63756}" sibTransId="{FB41F81F-B5A3-4307-8F21-790F52A2ACE4}"/>
    <dgm:cxn modelId="{3BE4402E-7A6F-47D1-A91A-1B12C091A877}" type="presOf" srcId="{D31C4E67-85D1-4E0D-BA9E-F7BA71CBA4B8}" destId="{7BC910B9-74C7-4BE6-AB9D-165EF52568B9}" srcOrd="0" destOrd="0" presId="urn:microsoft.com/office/officeart/2005/8/layout/cycle5"/>
    <dgm:cxn modelId="{E4AF6681-F590-41A9-A358-E6DFF42A4660}" type="presOf" srcId="{5A045E71-1CCC-4FA2-A274-C2911678B888}" destId="{4C8281F7-E387-4F27-B06E-6EB759994C9C}" srcOrd="0" destOrd="0" presId="urn:microsoft.com/office/officeart/2005/8/layout/cycle5"/>
    <dgm:cxn modelId="{F9BFBA53-B684-4BFB-8EC2-B51875740D6C}" srcId="{8358C413-3EE9-4BC8-B78A-94D8E1128F59}" destId="{2EE3C8E5-53CF-4FD7-841A-B0D579188D1E}" srcOrd="4" destOrd="0" parTransId="{A2714B4E-6BE0-4A47-89CD-4D601A3E43A5}" sibTransId="{F47B7BA3-D4A3-4F0C-BBAA-9DF3D78B7694}"/>
    <dgm:cxn modelId="{D81AA82F-FA92-4468-BB2E-C115DE9BDCDF}" type="presOf" srcId="{5F1961D8-7170-4D56-B708-FCE1A4900F5F}" destId="{68A7AB9E-BEE1-4FA9-B6C3-91C3C5F75C93}" srcOrd="0" destOrd="0" presId="urn:microsoft.com/office/officeart/2005/8/layout/cycle5"/>
    <dgm:cxn modelId="{DB50D128-C2BB-4DBB-990D-589184728785}" srcId="{8358C413-3EE9-4BC8-B78A-94D8E1128F59}" destId="{8DC6E21F-090C-4E1A-9C04-06E238B1B5B1}" srcOrd="6" destOrd="0" parTransId="{D9B390C4-8303-49A5-86B1-53A3F687AB17}" sibTransId="{5F1961D8-7170-4D56-B708-FCE1A4900F5F}"/>
    <dgm:cxn modelId="{70DC924C-FE9E-49B6-A787-13FB30D7CF3A}" srcId="{8358C413-3EE9-4BC8-B78A-94D8E1128F59}" destId="{1DC06885-1341-43F2-B59C-FEA8C95ED438}" srcOrd="2" destOrd="0" parTransId="{9D41E873-D9D0-48F5-BDB5-7F8C28FA2C60}" sibTransId="{5A045E71-1CCC-4FA2-A274-C2911678B888}"/>
    <dgm:cxn modelId="{7662016E-E4A3-4896-9244-32321DBF02D0}" type="presOf" srcId="{8DC6E21F-090C-4E1A-9C04-06E238B1B5B1}" destId="{E40A24E0-F038-4F44-98D2-F0E220D8BFA3}" srcOrd="0" destOrd="0" presId="urn:microsoft.com/office/officeart/2005/8/layout/cycle5"/>
    <dgm:cxn modelId="{A1B11A02-BD5A-4A80-B810-22EDD67BADC5}" type="presOf" srcId="{FAC9E001-37D6-4F12-A30F-4110F55DAD80}" destId="{20ABE12F-F1E1-4AE2-B6E9-5284CCA4C2B7}" srcOrd="0" destOrd="0" presId="urn:microsoft.com/office/officeart/2005/8/layout/cycle5"/>
    <dgm:cxn modelId="{0E33D1D8-9AA2-4F53-9E2A-95CFD618AB76}" srcId="{8358C413-3EE9-4BC8-B78A-94D8E1128F59}" destId="{63D66F95-40C7-42A1-831A-00823DB8F8C2}" srcOrd="1" destOrd="0" parTransId="{854C69F0-6B50-45CD-BAB4-F064FBDBC75E}" sibTransId="{B38863C5-5029-491E-AB7D-E8CDE4D78D05}"/>
    <dgm:cxn modelId="{051F4DB5-B491-4C97-AF1C-E33607EABA0B}" type="presOf" srcId="{C8CE88FA-E3C7-443F-A9D5-1620322E20FD}" destId="{DF5D39A8-4B05-4B7A-99CE-5047402BC715}" srcOrd="0" destOrd="0" presId="urn:microsoft.com/office/officeart/2005/8/layout/cycle5"/>
    <dgm:cxn modelId="{BA9CB6E9-B93A-4BF5-97CB-75102A41F7C5}" type="presOf" srcId="{2EE3C8E5-53CF-4FD7-841A-B0D579188D1E}" destId="{A6F941E6-5A6C-420B-84BE-812DF3409665}" srcOrd="0" destOrd="0" presId="urn:microsoft.com/office/officeart/2005/8/layout/cycle5"/>
    <dgm:cxn modelId="{15A3F268-F91C-4F50-B4BE-E830E9E23F2A}" type="presOf" srcId="{1DC06885-1341-43F2-B59C-FEA8C95ED438}" destId="{BAB617AC-F8B2-492E-AFF1-8E0C6035F82C}" srcOrd="0" destOrd="0" presId="urn:microsoft.com/office/officeart/2005/8/layout/cycle5"/>
    <dgm:cxn modelId="{56A443BB-7C96-411B-8555-1714D786AB91}" type="presOf" srcId="{F47B7BA3-D4A3-4F0C-BBAA-9DF3D78B7694}" destId="{A057006E-111B-475F-84A2-3AD29447EDDE}" srcOrd="0" destOrd="0" presId="urn:microsoft.com/office/officeart/2005/8/layout/cycle5"/>
    <dgm:cxn modelId="{0E322857-C8BF-4D9E-A9F2-46CC229C2481}" type="presOf" srcId="{B38863C5-5029-491E-AB7D-E8CDE4D78D05}" destId="{1F91B310-F7A4-4401-8382-B02E3DF86671}" srcOrd="0" destOrd="0" presId="urn:microsoft.com/office/officeart/2005/8/layout/cycle5"/>
    <dgm:cxn modelId="{84F542D5-11F0-4532-8D1B-7C70B1AB433B}" type="presOf" srcId="{63D66F95-40C7-42A1-831A-00823DB8F8C2}" destId="{BC348CD4-C82E-4CA6-A61F-DA22600FB06A}" srcOrd="0" destOrd="0" presId="urn:microsoft.com/office/officeart/2005/8/layout/cycle5"/>
    <dgm:cxn modelId="{28D9D90F-3CE5-4DDA-8C96-AF891DD6A975}" type="presOf" srcId="{B1FD7600-0D31-4513-99E7-915A6760DF71}" destId="{CF94CA43-6E3B-4187-921E-13E91C02625B}" srcOrd="0" destOrd="0" presId="urn:microsoft.com/office/officeart/2005/8/layout/cycle5"/>
    <dgm:cxn modelId="{F4A05073-63D3-4D03-9DFF-733E651E18C1}" type="presParOf" srcId="{5B5C85C8-EF03-4828-9AB7-BC8BC09621CF}" destId="{CF94CA43-6E3B-4187-921E-13E91C02625B}" srcOrd="0" destOrd="0" presId="urn:microsoft.com/office/officeart/2005/8/layout/cycle5"/>
    <dgm:cxn modelId="{95C50879-DBBB-482D-A71B-7F87C9D23061}" type="presParOf" srcId="{5B5C85C8-EF03-4828-9AB7-BC8BC09621CF}" destId="{96102D4D-869A-4252-9C93-E056835F31CE}" srcOrd="1" destOrd="0" presId="urn:microsoft.com/office/officeart/2005/8/layout/cycle5"/>
    <dgm:cxn modelId="{5A96DEB5-9949-4086-9AE6-B8075E200C17}" type="presParOf" srcId="{5B5C85C8-EF03-4828-9AB7-BC8BC09621CF}" destId="{33C2901D-FED2-45D6-BF22-98FBF5E4C5F4}" srcOrd="2" destOrd="0" presId="urn:microsoft.com/office/officeart/2005/8/layout/cycle5"/>
    <dgm:cxn modelId="{A0C568C2-8CE1-4CC1-9145-511877F7BEDD}" type="presParOf" srcId="{5B5C85C8-EF03-4828-9AB7-BC8BC09621CF}" destId="{BC348CD4-C82E-4CA6-A61F-DA22600FB06A}" srcOrd="3" destOrd="0" presId="urn:microsoft.com/office/officeart/2005/8/layout/cycle5"/>
    <dgm:cxn modelId="{BE21D9D4-C83D-4009-81CB-B9D3B1A4692B}" type="presParOf" srcId="{5B5C85C8-EF03-4828-9AB7-BC8BC09621CF}" destId="{8414AC91-ED55-4332-8B55-03DD4BBA09C5}" srcOrd="4" destOrd="0" presId="urn:microsoft.com/office/officeart/2005/8/layout/cycle5"/>
    <dgm:cxn modelId="{03DE693B-2B5C-4449-938F-357E8688B7A2}" type="presParOf" srcId="{5B5C85C8-EF03-4828-9AB7-BC8BC09621CF}" destId="{1F91B310-F7A4-4401-8382-B02E3DF86671}" srcOrd="5" destOrd="0" presId="urn:microsoft.com/office/officeart/2005/8/layout/cycle5"/>
    <dgm:cxn modelId="{1817EE4C-3E2B-47F7-828B-06398EC1DF5B}" type="presParOf" srcId="{5B5C85C8-EF03-4828-9AB7-BC8BC09621CF}" destId="{BAB617AC-F8B2-492E-AFF1-8E0C6035F82C}" srcOrd="6" destOrd="0" presId="urn:microsoft.com/office/officeart/2005/8/layout/cycle5"/>
    <dgm:cxn modelId="{C2B36F52-8BC2-40CD-ADDE-165675550BFE}" type="presParOf" srcId="{5B5C85C8-EF03-4828-9AB7-BC8BC09621CF}" destId="{671D85A4-E48D-41DE-948D-11D7806F1B3B}" srcOrd="7" destOrd="0" presId="urn:microsoft.com/office/officeart/2005/8/layout/cycle5"/>
    <dgm:cxn modelId="{9EEC319C-F5C4-4509-B7BB-A97BA881952C}" type="presParOf" srcId="{5B5C85C8-EF03-4828-9AB7-BC8BC09621CF}" destId="{4C8281F7-E387-4F27-B06E-6EB759994C9C}" srcOrd="8" destOrd="0" presId="urn:microsoft.com/office/officeart/2005/8/layout/cycle5"/>
    <dgm:cxn modelId="{96E38327-A235-4820-81D0-E19DE6B5BC85}" type="presParOf" srcId="{5B5C85C8-EF03-4828-9AB7-BC8BC09621CF}" destId="{DF5D39A8-4B05-4B7A-99CE-5047402BC715}" srcOrd="9" destOrd="0" presId="urn:microsoft.com/office/officeart/2005/8/layout/cycle5"/>
    <dgm:cxn modelId="{44C55663-CC23-4344-835D-E5FEFAECE8B7}" type="presParOf" srcId="{5B5C85C8-EF03-4828-9AB7-BC8BC09621CF}" destId="{B826767D-74CF-43F3-AF93-10B8BDF302AB}" srcOrd="10" destOrd="0" presId="urn:microsoft.com/office/officeart/2005/8/layout/cycle5"/>
    <dgm:cxn modelId="{8CE23E92-2C3C-4DC2-B578-EFF29E8D6A1F}" type="presParOf" srcId="{5B5C85C8-EF03-4828-9AB7-BC8BC09621CF}" destId="{41283EF1-3F0D-4CEB-8D9A-A3BDD1FFAB3D}" srcOrd="11" destOrd="0" presId="urn:microsoft.com/office/officeart/2005/8/layout/cycle5"/>
    <dgm:cxn modelId="{35862794-5B1C-4FF4-B77C-C6593AE6EB0C}" type="presParOf" srcId="{5B5C85C8-EF03-4828-9AB7-BC8BC09621CF}" destId="{A6F941E6-5A6C-420B-84BE-812DF3409665}" srcOrd="12" destOrd="0" presId="urn:microsoft.com/office/officeart/2005/8/layout/cycle5"/>
    <dgm:cxn modelId="{38B7BA30-7C31-4F0A-95EC-F20DC0839134}" type="presParOf" srcId="{5B5C85C8-EF03-4828-9AB7-BC8BC09621CF}" destId="{8DEFAB4B-2D36-4775-8F10-55BBF4D776CE}" srcOrd="13" destOrd="0" presId="urn:microsoft.com/office/officeart/2005/8/layout/cycle5"/>
    <dgm:cxn modelId="{3992BA50-8F08-4836-AB4E-196E1786F3C9}" type="presParOf" srcId="{5B5C85C8-EF03-4828-9AB7-BC8BC09621CF}" destId="{A057006E-111B-475F-84A2-3AD29447EDDE}" srcOrd="14" destOrd="0" presId="urn:microsoft.com/office/officeart/2005/8/layout/cycle5"/>
    <dgm:cxn modelId="{E64FA0D7-5807-4655-B7B0-018DD8F13ECC}" type="presParOf" srcId="{5B5C85C8-EF03-4828-9AB7-BC8BC09621CF}" destId="{20ABE12F-F1E1-4AE2-B6E9-5284CCA4C2B7}" srcOrd="15" destOrd="0" presId="urn:microsoft.com/office/officeart/2005/8/layout/cycle5"/>
    <dgm:cxn modelId="{D23A693D-D813-4424-94D9-501685814F9C}" type="presParOf" srcId="{5B5C85C8-EF03-4828-9AB7-BC8BC09621CF}" destId="{000BF703-128E-4391-A85A-16588FA23A39}" srcOrd="16" destOrd="0" presId="urn:microsoft.com/office/officeart/2005/8/layout/cycle5"/>
    <dgm:cxn modelId="{BCCBDD5A-F322-4825-9524-967BDC50912B}" type="presParOf" srcId="{5B5C85C8-EF03-4828-9AB7-BC8BC09621CF}" destId="{7BC910B9-74C7-4BE6-AB9D-165EF52568B9}" srcOrd="17" destOrd="0" presId="urn:microsoft.com/office/officeart/2005/8/layout/cycle5"/>
    <dgm:cxn modelId="{EA242485-6BDA-4B6F-B2DD-2C4E68538B0C}" type="presParOf" srcId="{5B5C85C8-EF03-4828-9AB7-BC8BC09621CF}" destId="{E40A24E0-F038-4F44-98D2-F0E220D8BFA3}" srcOrd="18" destOrd="0" presId="urn:microsoft.com/office/officeart/2005/8/layout/cycle5"/>
    <dgm:cxn modelId="{22D48F89-5F5A-4492-96DE-75297649EFFD}" type="presParOf" srcId="{5B5C85C8-EF03-4828-9AB7-BC8BC09621CF}" destId="{A2A3B971-13F9-4FFC-AF49-8377825D91BC}" srcOrd="19" destOrd="0" presId="urn:microsoft.com/office/officeart/2005/8/layout/cycle5"/>
    <dgm:cxn modelId="{5AA93B9A-3B12-4C88-8ACA-72CE81578F11}" type="presParOf" srcId="{5B5C85C8-EF03-4828-9AB7-BC8BC09621CF}" destId="{68A7AB9E-BEE1-4FA9-B6C3-91C3C5F75C93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58C413-3EE9-4BC8-B78A-94D8E1128F5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E79ADB-9FBA-451D-AF5C-EAA0C87C02EF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SED Staff Review and Approve Plan</a:t>
          </a:r>
          <a:endParaRPr lang="en-US" sz="1400" dirty="0"/>
        </a:p>
      </dgm:t>
    </dgm:pt>
    <dgm:pt modelId="{40D4FE0B-D645-4B13-8B2A-ACBC77F12E3A}" type="parTrans" cxnId="{823EFB31-2445-4401-BA85-7E1B70950458}">
      <dgm:prSet/>
      <dgm:spPr/>
      <dgm:t>
        <a:bodyPr/>
        <a:lstStyle/>
        <a:p>
          <a:endParaRPr lang="en-US" sz="4000"/>
        </a:p>
      </dgm:t>
    </dgm:pt>
    <dgm:pt modelId="{0A78939B-4B0A-40CF-8CE3-5A2AC151B525}" type="sibTrans" cxnId="{823EFB31-2445-4401-BA85-7E1B70950458}">
      <dgm:prSet/>
      <dgm:spPr>
        <a:ln w="34925">
          <a:solidFill>
            <a:schemeClr val="tx1"/>
          </a:solidFill>
        </a:ln>
      </dgm:spPr>
      <dgm:t>
        <a:bodyPr/>
        <a:lstStyle/>
        <a:p>
          <a:endParaRPr lang="en-US" sz="4000"/>
        </a:p>
      </dgm:t>
    </dgm:pt>
    <dgm:pt modelId="{A03418D0-811A-45DA-B384-91CE2056484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SSBA Review Board Review and Approve Plan</a:t>
          </a:r>
          <a:endParaRPr lang="en-US" sz="1400" dirty="0"/>
        </a:p>
      </dgm:t>
    </dgm:pt>
    <dgm:pt modelId="{7AF45256-98E2-4DA2-B4AD-796B79149F30}" type="parTrans" cxnId="{B4AC4214-0FF2-441C-8753-E3CAA6839F01}">
      <dgm:prSet/>
      <dgm:spPr/>
      <dgm:t>
        <a:bodyPr/>
        <a:lstStyle/>
        <a:p>
          <a:endParaRPr lang="en-US" sz="4000"/>
        </a:p>
      </dgm:t>
    </dgm:pt>
    <dgm:pt modelId="{718D024A-A5E8-4E46-93A7-D33AF32776ED}" type="sibTrans" cxnId="{B4AC4214-0FF2-441C-8753-E3CAA6839F01}">
      <dgm:prSet/>
      <dgm:spPr>
        <a:ln w="34925"/>
      </dgm:spPr>
      <dgm:t>
        <a:bodyPr/>
        <a:lstStyle/>
        <a:p>
          <a:endParaRPr lang="en-US" sz="4000"/>
        </a:p>
      </dgm:t>
    </dgm:pt>
    <dgm:pt modelId="{8A36C2B9-FE04-4549-8D00-A56021633D56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 District Begins Project(s)</a:t>
          </a:r>
          <a:endParaRPr lang="en-US" sz="1400" dirty="0"/>
        </a:p>
      </dgm:t>
    </dgm:pt>
    <dgm:pt modelId="{9EF3F08A-E960-4D8A-81C6-6F7DCF2377FE}" type="parTrans" cxnId="{57651ED9-7243-4298-B53B-6C8BF4F939D4}">
      <dgm:prSet/>
      <dgm:spPr/>
      <dgm:t>
        <a:bodyPr/>
        <a:lstStyle/>
        <a:p>
          <a:endParaRPr lang="en-US" sz="4000"/>
        </a:p>
      </dgm:t>
    </dgm:pt>
    <dgm:pt modelId="{F0F558E0-E517-44A8-9BD5-DC72E015B23D}" type="sibTrans" cxnId="{57651ED9-7243-4298-B53B-6C8BF4F939D4}">
      <dgm:prSet/>
      <dgm:spPr>
        <a:ln w="34925"/>
      </dgm:spPr>
      <dgm:t>
        <a:bodyPr/>
        <a:lstStyle/>
        <a:p>
          <a:endParaRPr lang="en-US" sz="4000"/>
        </a:p>
      </dgm:t>
    </dgm:pt>
    <dgm:pt modelId="{9DCB2A1F-012D-481F-9512-2834E2837CD2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100" dirty="0" smtClean="0"/>
            <a:t>District Submits Reimbursement Request(s)</a:t>
          </a:r>
          <a:endParaRPr lang="en-US" sz="1100" dirty="0"/>
        </a:p>
      </dgm:t>
    </dgm:pt>
    <dgm:pt modelId="{291E9399-B620-4E55-887E-886ECF3A6A67}" type="parTrans" cxnId="{AD75B2F3-A25E-4ADC-83CD-71E2FA61F88D}">
      <dgm:prSet/>
      <dgm:spPr/>
      <dgm:t>
        <a:bodyPr/>
        <a:lstStyle/>
        <a:p>
          <a:endParaRPr lang="en-US" sz="4000"/>
        </a:p>
      </dgm:t>
    </dgm:pt>
    <dgm:pt modelId="{86068652-A084-4578-8740-60AF06569878}" type="sibTrans" cxnId="{AD75B2F3-A25E-4ADC-83CD-71E2FA61F88D}">
      <dgm:prSet/>
      <dgm:spPr>
        <a:ln w="34925"/>
      </dgm:spPr>
      <dgm:t>
        <a:bodyPr/>
        <a:lstStyle/>
        <a:p>
          <a:endParaRPr lang="en-US" sz="4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DC92E59-49DD-4339-9FEB-E9ECE5EC289D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1400" dirty="0" smtClean="0"/>
            <a:t>SED/State Reimburses District</a:t>
          </a:r>
          <a:endParaRPr lang="en-US" sz="1400" dirty="0"/>
        </a:p>
      </dgm:t>
    </dgm:pt>
    <dgm:pt modelId="{04932BD1-8C44-4961-90B0-1E328BADEA36}" type="parTrans" cxnId="{7DBB9A1F-A960-41EE-A2D8-4E5CCBE17949}">
      <dgm:prSet/>
      <dgm:spPr/>
      <dgm:t>
        <a:bodyPr/>
        <a:lstStyle/>
        <a:p>
          <a:endParaRPr lang="en-US" sz="4000"/>
        </a:p>
      </dgm:t>
    </dgm:pt>
    <dgm:pt modelId="{223F43E9-43B5-4F34-8A3C-5C0D9D246A86}" type="sibTrans" cxnId="{7DBB9A1F-A960-41EE-A2D8-4E5CCBE17949}">
      <dgm:prSet/>
      <dgm:spPr>
        <a:ln w="34925"/>
      </dgm:spPr>
      <dgm:t>
        <a:bodyPr/>
        <a:lstStyle/>
        <a:p>
          <a:endParaRPr lang="en-US" sz="40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DC6E21F-090C-4E1A-9C04-06E238B1B5B1}">
      <dgm:prSet phldrT="[Text]" custT="1"/>
      <dgm:spPr>
        <a:pattFill prst="pct9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19050"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350" b="1" baseline="0" dirty="0" smtClean="0">
              <a:solidFill>
                <a:schemeClr val="tx1"/>
              </a:solidFill>
            </a:rPr>
            <a:t>District Submits Final Plan</a:t>
          </a:r>
        </a:p>
        <a:p>
          <a:r>
            <a:rPr lang="en-US" sz="1350" b="1" baseline="0" dirty="0" smtClean="0">
              <a:solidFill>
                <a:schemeClr val="tx1"/>
              </a:solidFill>
            </a:rPr>
            <a:t>[START]</a:t>
          </a:r>
          <a:endParaRPr lang="en-US" sz="1350" b="1" baseline="0" dirty="0">
            <a:solidFill>
              <a:schemeClr val="tx1"/>
            </a:solidFill>
          </a:endParaRPr>
        </a:p>
      </dgm:t>
    </dgm:pt>
    <dgm:pt modelId="{5F1961D8-7170-4D56-B708-FCE1A4900F5F}" type="sibTrans" cxnId="{DB50D128-C2BB-4DBB-990D-589184728785}">
      <dgm:prSet/>
      <dgm:spPr>
        <a:ln w="34925"/>
      </dgm:spPr>
      <dgm:t>
        <a:bodyPr/>
        <a:lstStyle/>
        <a:p>
          <a:endParaRPr lang="en-US" sz="4000"/>
        </a:p>
      </dgm:t>
    </dgm:pt>
    <dgm:pt modelId="{D9B390C4-8303-49A5-86B1-53A3F687AB17}" type="parTrans" cxnId="{DB50D128-C2BB-4DBB-990D-589184728785}">
      <dgm:prSet/>
      <dgm:spPr/>
      <dgm:t>
        <a:bodyPr/>
        <a:lstStyle/>
        <a:p>
          <a:endParaRPr lang="en-US" sz="4000"/>
        </a:p>
      </dgm:t>
    </dgm:pt>
    <dgm:pt modelId="{5B5C85C8-EF03-4828-9AB7-BC8BC09621CF}" type="pres">
      <dgm:prSet presAssocID="{8358C413-3EE9-4BC8-B78A-94D8E1128F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0A24E0-F038-4F44-98D2-F0E220D8BFA3}" type="pres">
      <dgm:prSet presAssocID="{8DC6E21F-090C-4E1A-9C04-06E238B1B5B1}" presName="node" presStyleLbl="node1" presStyleIdx="0" presStyleCnt="6" custRadScaleRad="100089" custRadScaleInc="3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3B971-13F9-4FFC-AF49-8377825D91BC}" type="pres">
      <dgm:prSet presAssocID="{8DC6E21F-090C-4E1A-9C04-06E238B1B5B1}" presName="spNode" presStyleCnt="0"/>
      <dgm:spPr/>
    </dgm:pt>
    <dgm:pt modelId="{68A7AB9E-BEE1-4FA9-B6C3-91C3C5F75C93}" type="pres">
      <dgm:prSet presAssocID="{5F1961D8-7170-4D56-B708-FCE1A4900F5F}" presName="sibTrans" presStyleLbl="sibTrans1D1" presStyleIdx="0" presStyleCnt="6"/>
      <dgm:spPr/>
      <dgm:t>
        <a:bodyPr/>
        <a:lstStyle/>
        <a:p>
          <a:endParaRPr lang="en-US"/>
        </a:p>
      </dgm:t>
    </dgm:pt>
    <dgm:pt modelId="{294E93DE-FDB9-45D2-A9F1-943340D199B0}" type="pres">
      <dgm:prSet presAssocID="{E1E79ADB-9FBA-451D-AF5C-EAA0C87C02E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8FE687-40B0-43D1-9CEC-7076C1E6BC50}" type="pres">
      <dgm:prSet presAssocID="{E1E79ADB-9FBA-451D-AF5C-EAA0C87C02EF}" presName="spNode" presStyleCnt="0"/>
      <dgm:spPr/>
    </dgm:pt>
    <dgm:pt modelId="{1E8CC4E9-E335-426F-B4D1-98A7B51495DD}" type="pres">
      <dgm:prSet presAssocID="{0A78939B-4B0A-40CF-8CE3-5A2AC151B52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599A9C3B-AE67-4DE3-8968-6A51A1A17747}" type="pres">
      <dgm:prSet presAssocID="{A03418D0-811A-45DA-B384-91CE2056484D}" presName="node" presStyleLbl="node1" presStyleIdx="2" presStyleCnt="6" custScaleY="161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63CA6-8A1F-45BB-9B2D-2E3221F22F1D}" type="pres">
      <dgm:prSet presAssocID="{A03418D0-811A-45DA-B384-91CE2056484D}" presName="spNode" presStyleCnt="0"/>
      <dgm:spPr/>
    </dgm:pt>
    <dgm:pt modelId="{1C33E755-FE02-4FC3-AEB8-6AFCD3AD1452}" type="pres">
      <dgm:prSet presAssocID="{718D024A-A5E8-4E46-93A7-D33AF32776E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2E2A0229-DFC4-46FB-86FE-C5FE793CDF7A}" type="pres">
      <dgm:prSet presAssocID="{8A36C2B9-FE04-4549-8D00-A56021633D5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555EE-FB6C-482B-AD5E-CE1768B2F4FF}" type="pres">
      <dgm:prSet presAssocID="{8A36C2B9-FE04-4549-8D00-A56021633D56}" presName="spNode" presStyleCnt="0"/>
      <dgm:spPr/>
    </dgm:pt>
    <dgm:pt modelId="{3C691A10-0E87-4AAD-9B1B-9B1F0F6CFF95}" type="pres">
      <dgm:prSet presAssocID="{F0F558E0-E517-44A8-9BD5-DC72E015B23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0C95AD21-41B6-4897-B3AA-0B4ACBC9BF6B}" type="pres">
      <dgm:prSet presAssocID="{9DCB2A1F-012D-481F-9512-2834E2837CD2}" presName="node" presStyleLbl="node1" presStyleIdx="4" presStyleCnt="6" custScaleY="143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46C5-0012-4CB7-9646-AF0FE128465C}" type="pres">
      <dgm:prSet presAssocID="{9DCB2A1F-012D-481F-9512-2834E2837CD2}" presName="spNode" presStyleCnt="0"/>
      <dgm:spPr/>
    </dgm:pt>
    <dgm:pt modelId="{933B6BA6-414F-4634-A3CA-6BAF74F4E348}" type="pres">
      <dgm:prSet presAssocID="{86068652-A084-4578-8740-60AF06569878}" presName="sibTrans" presStyleLbl="sibTrans1D1" presStyleIdx="4" presStyleCnt="6"/>
      <dgm:spPr/>
      <dgm:t>
        <a:bodyPr/>
        <a:lstStyle/>
        <a:p>
          <a:endParaRPr lang="en-US"/>
        </a:p>
      </dgm:t>
    </dgm:pt>
    <dgm:pt modelId="{C6ABF57C-F34A-4BF4-8FF9-4E52E08CE47E}" type="pres">
      <dgm:prSet presAssocID="{1DC92E59-49DD-4339-9FEB-E9ECE5EC28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A33BD-16C0-4C56-B339-BB9E26191995}" type="pres">
      <dgm:prSet presAssocID="{1DC92E59-49DD-4339-9FEB-E9ECE5EC289D}" presName="spNode" presStyleCnt="0"/>
      <dgm:spPr/>
    </dgm:pt>
    <dgm:pt modelId="{904907A6-E8A0-45CE-AAE2-81352532FFC2}" type="pres">
      <dgm:prSet presAssocID="{223F43E9-43B5-4F34-8A3C-5C0D9D246A86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C71DDCF-B366-49A4-B735-6812A8AD02ED}" type="presOf" srcId="{1DC92E59-49DD-4339-9FEB-E9ECE5EC289D}" destId="{C6ABF57C-F34A-4BF4-8FF9-4E52E08CE47E}" srcOrd="0" destOrd="0" presId="urn:microsoft.com/office/officeart/2005/8/layout/cycle5"/>
    <dgm:cxn modelId="{76E2399A-7EC7-4CFA-9120-C60EE29FCA21}" type="presOf" srcId="{718D024A-A5E8-4E46-93A7-D33AF32776ED}" destId="{1C33E755-FE02-4FC3-AEB8-6AFCD3AD1452}" srcOrd="0" destOrd="0" presId="urn:microsoft.com/office/officeart/2005/8/layout/cycle5"/>
    <dgm:cxn modelId="{386826C2-127D-49AC-AF37-EAB330FAAB3A}" type="presOf" srcId="{F0F558E0-E517-44A8-9BD5-DC72E015B23D}" destId="{3C691A10-0E87-4AAD-9B1B-9B1F0F6CFF95}" srcOrd="0" destOrd="0" presId="urn:microsoft.com/office/officeart/2005/8/layout/cycle5"/>
    <dgm:cxn modelId="{1EB13E2D-543F-49FF-B995-6FC3852CB0B0}" type="presOf" srcId="{8DC6E21F-090C-4E1A-9C04-06E238B1B5B1}" destId="{E40A24E0-F038-4F44-98D2-F0E220D8BFA3}" srcOrd="0" destOrd="0" presId="urn:microsoft.com/office/officeart/2005/8/layout/cycle5"/>
    <dgm:cxn modelId="{823EFB31-2445-4401-BA85-7E1B70950458}" srcId="{8358C413-3EE9-4BC8-B78A-94D8E1128F59}" destId="{E1E79ADB-9FBA-451D-AF5C-EAA0C87C02EF}" srcOrd="1" destOrd="0" parTransId="{40D4FE0B-D645-4B13-8B2A-ACBC77F12E3A}" sibTransId="{0A78939B-4B0A-40CF-8CE3-5A2AC151B525}"/>
    <dgm:cxn modelId="{AD75B2F3-A25E-4ADC-83CD-71E2FA61F88D}" srcId="{8358C413-3EE9-4BC8-B78A-94D8E1128F59}" destId="{9DCB2A1F-012D-481F-9512-2834E2837CD2}" srcOrd="4" destOrd="0" parTransId="{291E9399-B620-4E55-887E-886ECF3A6A67}" sibTransId="{86068652-A084-4578-8740-60AF06569878}"/>
    <dgm:cxn modelId="{956EEBA3-ADB5-4673-8FDA-E418DF91A463}" type="presOf" srcId="{86068652-A084-4578-8740-60AF06569878}" destId="{933B6BA6-414F-4634-A3CA-6BAF74F4E348}" srcOrd="0" destOrd="0" presId="urn:microsoft.com/office/officeart/2005/8/layout/cycle5"/>
    <dgm:cxn modelId="{CE39F19C-021F-4BD9-9F73-7E4F346FFA8D}" type="presOf" srcId="{5F1961D8-7170-4D56-B708-FCE1A4900F5F}" destId="{68A7AB9E-BEE1-4FA9-B6C3-91C3C5F75C93}" srcOrd="0" destOrd="0" presId="urn:microsoft.com/office/officeart/2005/8/layout/cycle5"/>
    <dgm:cxn modelId="{708A110B-54E2-4F4A-ABAE-837CB0786B62}" type="presOf" srcId="{9DCB2A1F-012D-481F-9512-2834E2837CD2}" destId="{0C95AD21-41B6-4897-B3AA-0B4ACBC9BF6B}" srcOrd="0" destOrd="0" presId="urn:microsoft.com/office/officeart/2005/8/layout/cycle5"/>
    <dgm:cxn modelId="{96A89D60-8D69-41DE-AD75-AE8973F69CC7}" type="presOf" srcId="{0A78939B-4B0A-40CF-8CE3-5A2AC151B525}" destId="{1E8CC4E9-E335-426F-B4D1-98A7B51495DD}" srcOrd="0" destOrd="0" presId="urn:microsoft.com/office/officeart/2005/8/layout/cycle5"/>
    <dgm:cxn modelId="{7DBB9A1F-A960-41EE-A2D8-4E5CCBE17949}" srcId="{8358C413-3EE9-4BC8-B78A-94D8E1128F59}" destId="{1DC92E59-49DD-4339-9FEB-E9ECE5EC289D}" srcOrd="5" destOrd="0" parTransId="{04932BD1-8C44-4961-90B0-1E328BADEA36}" sibTransId="{223F43E9-43B5-4F34-8A3C-5C0D9D246A86}"/>
    <dgm:cxn modelId="{124C3EA8-0328-4CC0-BF5C-EAB2AD21B106}" type="presOf" srcId="{8A36C2B9-FE04-4549-8D00-A56021633D56}" destId="{2E2A0229-DFC4-46FB-86FE-C5FE793CDF7A}" srcOrd="0" destOrd="0" presId="urn:microsoft.com/office/officeart/2005/8/layout/cycle5"/>
    <dgm:cxn modelId="{BAD67276-E854-4953-9A18-DC3297FDE47E}" type="presOf" srcId="{A03418D0-811A-45DA-B384-91CE2056484D}" destId="{599A9C3B-AE67-4DE3-8968-6A51A1A17747}" srcOrd="0" destOrd="0" presId="urn:microsoft.com/office/officeart/2005/8/layout/cycle5"/>
    <dgm:cxn modelId="{CEF8B5BF-6E9F-4010-8D7B-65B9D07E48D7}" type="presOf" srcId="{8358C413-3EE9-4BC8-B78A-94D8E1128F59}" destId="{5B5C85C8-EF03-4828-9AB7-BC8BC09621CF}" srcOrd="0" destOrd="0" presId="urn:microsoft.com/office/officeart/2005/8/layout/cycle5"/>
    <dgm:cxn modelId="{FB8071D1-0ADD-4A32-A83E-78EEAD019C93}" type="presOf" srcId="{E1E79ADB-9FBA-451D-AF5C-EAA0C87C02EF}" destId="{294E93DE-FDB9-45D2-A9F1-943340D199B0}" srcOrd="0" destOrd="0" presId="urn:microsoft.com/office/officeart/2005/8/layout/cycle5"/>
    <dgm:cxn modelId="{57651ED9-7243-4298-B53B-6C8BF4F939D4}" srcId="{8358C413-3EE9-4BC8-B78A-94D8E1128F59}" destId="{8A36C2B9-FE04-4549-8D00-A56021633D56}" srcOrd="3" destOrd="0" parTransId="{9EF3F08A-E960-4D8A-81C6-6F7DCF2377FE}" sibTransId="{F0F558E0-E517-44A8-9BD5-DC72E015B23D}"/>
    <dgm:cxn modelId="{67A1AB57-6065-413F-858E-17E7469842F3}" type="presOf" srcId="{223F43E9-43B5-4F34-8A3C-5C0D9D246A86}" destId="{904907A6-E8A0-45CE-AAE2-81352532FFC2}" srcOrd="0" destOrd="0" presId="urn:microsoft.com/office/officeart/2005/8/layout/cycle5"/>
    <dgm:cxn modelId="{DB50D128-C2BB-4DBB-990D-589184728785}" srcId="{8358C413-3EE9-4BC8-B78A-94D8E1128F59}" destId="{8DC6E21F-090C-4E1A-9C04-06E238B1B5B1}" srcOrd="0" destOrd="0" parTransId="{D9B390C4-8303-49A5-86B1-53A3F687AB17}" sibTransId="{5F1961D8-7170-4D56-B708-FCE1A4900F5F}"/>
    <dgm:cxn modelId="{B4AC4214-0FF2-441C-8753-E3CAA6839F01}" srcId="{8358C413-3EE9-4BC8-B78A-94D8E1128F59}" destId="{A03418D0-811A-45DA-B384-91CE2056484D}" srcOrd="2" destOrd="0" parTransId="{7AF45256-98E2-4DA2-B4AD-796B79149F30}" sibTransId="{718D024A-A5E8-4E46-93A7-D33AF32776ED}"/>
    <dgm:cxn modelId="{0C9E8E01-C94E-4FC4-B317-208B70554095}" type="presParOf" srcId="{5B5C85C8-EF03-4828-9AB7-BC8BC09621CF}" destId="{E40A24E0-F038-4F44-98D2-F0E220D8BFA3}" srcOrd="0" destOrd="0" presId="urn:microsoft.com/office/officeart/2005/8/layout/cycle5"/>
    <dgm:cxn modelId="{BC4CDA84-208E-4DC8-91F2-B0928B0D8431}" type="presParOf" srcId="{5B5C85C8-EF03-4828-9AB7-BC8BC09621CF}" destId="{A2A3B971-13F9-4FFC-AF49-8377825D91BC}" srcOrd="1" destOrd="0" presId="urn:microsoft.com/office/officeart/2005/8/layout/cycle5"/>
    <dgm:cxn modelId="{48BFDE05-842C-48B4-B5C6-BA3FC3008ABE}" type="presParOf" srcId="{5B5C85C8-EF03-4828-9AB7-BC8BC09621CF}" destId="{68A7AB9E-BEE1-4FA9-B6C3-91C3C5F75C93}" srcOrd="2" destOrd="0" presId="urn:microsoft.com/office/officeart/2005/8/layout/cycle5"/>
    <dgm:cxn modelId="{66A0A976-5A3C-444F-A5CA-4CE96DD16C15}" type="presParOf" srcId="{5B5C85C8-EF03-4828-9AB7-BC8BC09621CF}" destId="{294E93DE-FDB9-45D2-A9F1-943340D199B0}" srcOrd="3" destOrd="0" presId="urn:microsoft.com/office/officeart/2005/8/layout/cycle5"/>
    <dgm:cxn modelId="{655C2222-A075-4A19-AD06-6632E3EB6894}" type="presParOf" srcId="{5B5C85C8-EF03-4828-9AB7-BC8BC09621CF}" destId="{308FE687-40B0-43D1-9CEC-7076C1E6BC50}" srcOrd="4" destOrd="0" presId="urn:microsoft.com/office/officeart/2005/8/layout/cycle5"/>
    <dgm:cxn modelId="{5BAF290C-4DAB-49F7-81AE-8679E47657FC}" type="presParOf" srcId="{5B5C85C8-EF03-4828-9AB7-BC8BC09621CF}" destId="{1E8CC4E9-E335-426F-B4D1-98A7B51495DD}" srcOrd="5" destOrd="0" presId="urn:microsoft.com/office/officeart/2005/8/layout/cycle5"/>
    <dgm:cxn modelId="{972BAF1F-7B73-48FE-BFE4-91C443A1AB21}" type="presParOf" srcId="{5B5C85C8-EF03-4828-9AB7-BC8BC09621CF}" destId="{599A9C3B-AE67-4DE3-8968-6A51A1A17747}" srcOrd="6" destOrd="0" presId="urn:microsoft.com/office/officeart/2005/8/layout/cycle5"/>
    <dgm:cxn modelId="{AE9EEC47-06C0-427D-8A7B-2A43E42F3205}" type="presParOf" srcId="{5B5C85C8-EF03-4828-9AB7-BC8BC09621CF}" destId="{A2B63CA6-8A1F-45BB-9B2D-2E3221F22F1D}" srcOrd="7" destOrd="0" presId="urn:microsoft.com/office/officeart/2005/8/layout/cycle5"/>
    <dgm:cxn modelId="{543721C4-1712-4ABB-A0C8-643934988EF1}" type="presParOf" srcId="{5B5C85C8-EF03-4828-9AB7-BC8BC09621CF}" destId="{1C33E755-FE02-4FC3-AEB8-6AFCD3AD1452}" srcOrd="8" destOrd="0" presId="urn:microsoft.com/office/officeart/2005/8/layout/cycle5"/>
    <dgm:cxn modelId="{F1996C5F-B4EB-4AE3-AEFE-1DB9113B6E90}" type="presParOf" srcId="{5B5C85C8-EF03-4828-9AB7-BC8BC09621CF}" destId="{2E2A0229-DFC4-46FB-86FE-C5FE793CDF7A}" srcOrd="9" destOrd="0" presId="urn:microsoft.com/office/officeart/2005/8/layout/cycle5"/>
    <dgm:cxn modelId="{C73BA689-2526-4D8E-9AD9-7B40F3F739FD}" type="presParOf" srcId="{5B5C85C8-EF03-4828-9AB7-BC8BC09621CF}" destId="{FBC555EE-FB6C-482B-AD5E-CE1768B2F4FF}" srcOrd="10" destOrd="0" presId="urn:microsoft.com/office/officeart/2005/8/layout/cycle5"/>
    <dgm:cxn modelId="{E023F119-F8CC-4E1B-A531-B44964B73532}" type="presParOf" srcId="{5B5C85C8-EF03-4828-9AB7-BC8BC09621CF}" destId="{3C691A10-0E87-4AAD-9B1B-9B1F0F6CFF95}" srcOrd="11" destOrd="0" presId="urn:microsoft.com/office/officeart/2005/8/layout/cycle5"/>
    <dgm:cxn modelId="{0281BB30-59DD-4FCE-9F92-79B20942F5C5}" type="presParOf" srcId="{5B5C85C8-EF03-4828-9AB7-BC8BC09621CF}" destId="{0C95AD21-41B6-4897-B3AA-0B4ACBC9BF6B}" srcOrd="12" destOrd="0" presId="urn:microsoft.com/office/officeart/2005/8/layout/cycle5"/>
    <dgm:cxn modelId="{FD85541C-9997-41BC-8123-ED4242E7051D}" type="presParOf" srcId="{5B5C85C8-EF03-4828-9AB7-BC8BC09621CF}" destId="{448046C5-0012-4CB7-9646-AF0FE128465C}" srcOrd="13" destOrd="0" presId="urn:microsoft.com/office/officeart/2005/8/layout/cycle5"/>
    <dgm:cxn modelId="{54F7B5A5-F22A-49B1-B74D-A62A121C2595}" type="presParOf" srcId="{5B5C85C8-EF03-4828-9AB7-BC8BC09621CF}" destId="{933B6BA6-414F-4634-A3CA-6BAF74F4E348}" srcOrd="14" destOrd="0" presId="urn:microsoft.com/office/officeart/2005/8/layout/cycle5"/>
    <dgm:cxn modelId="{43B26169-BDEB-48E2-8216-6D1EF61C3772}" type="presParOf" srcId="{5B5C85C8-EF03-4828-9AB7-BC8BC09621CF}" destId="{C6ABF57C-F34A-4BF4-8FF9-4E52E08CE47E}" srcOrd="15" destOrd="0" presId="urn:microsoft.com/office/officeart/2005/8/layout/cycle5"/>
    <dgm:cxn modelId="{3C2B9EDA-1820-41C3-8EF9-8B649060090E}" type="presParOf" srcId="{5B5C85C8-EF03-4828-9AB7-BC8BC09621CF}" destId="{B1AA33BD-16C0-4C56-B339-BB9E26191995}" srcOrd="16" destOrd="0" presId="urn:microsoft.com/office/officeart/2005/8/layout/cycle5"/>
    <dgm:cxn modelId="{51A35D41-DBD6-4E3C-925B-9799F9FE1EF6}" type="presParOf" srcId="{5B5C85C8-EF03-4828-9AB7-BC8BC09621CF}" destId="{904907A6-E8A0-45CE-AAE2-81352532FFC2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4CA43-6E3B-4187-921E-13E91C02625B}">
      <dsp:nvSpPr>
        <dsp:cNvPr id="0" name=""/>
        <dsp:cNvSpPr/>
      </dsp:nvSpPr>
      <dsp:spPr>
        <a:xfrm>
          <a:off x="3428009" y="21940"/>
          <a:ext cx="1977921" cy="868837"/>
        </a:xfrm>
        <a:prstGeom prst="roundRect">
          <a:avLst/>
        </a:prstGeom>
        <a:pattFill prst="pct6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15875" cap="flat" cmpd="sng" algn="ctr">
          <a:solidFill>
            <a:schemeClr val="tx1">
              <a:lumMod val="65000"/>
              <a:lumOff val="3500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baseline="0" dirty="0" smtClean="0">
              <a:solidFill>
                <a:schemeClr val="tx1"/>
              </a:solidFill>
            </a:rPr>
            <a:t>District Consults w/Stakeholders and Prepares Preliminary Plan</a:t>
          </a:r>
        </a:p>
      </dsp:txBody>
      <dsp:txXfrm>
        <a:off x="3470422" y="64353"/>
        <a:ext cx="1893095" cy="784011"/>
      </dsp:txXfrm>
    </dsp:sp>
    <dsp:sp modelId="{33C2901D-FED2-45D6-BF22-98FBF5E4C5F4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3829800" y="244438"/>
              </a:moveTo>
              <a:arcTo wR="2705919" hR="2705919" stAng="17672451" swAng="561534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48CD4-C82E-4CA6-A61F-DA22600FB06A}">
      <dsp:nvSpPr>
        <dsp:cNvPr id="0" name=""/>
        <dsp:cNvSpPr/>
      </dsp:nvSpPr>
      <dsp:spPr>
        <a:xfrm>
          <a:off x="5803570" y="1001333"/>
          <a:ext cx="1457945" cy="947664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Preliminary Plan Board Approval</a:t>
          </a:r>
          <a:endParaRPr lang="en-US" sz="1400" kern="1200" dirty="0"/>
        </a:p>
      </dsp:txBody>
      <dsp:txXfrm>
        <a:off x="5849831" y="1047594"/>
        <a:ext cx="1365423" cy="855142"/>
      </dsp:txXfrm>
    </dsp:sp>
    <dsp:sp modelId="{1F91B310-F7A4-4401-8382-B02E3DF86671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5221204" y="1708252"/>
              </a:moveTo>
              <a:arcTo wR="2705919" hR="2705919" stAng="20301880" swAng="913001"/>
            </a:path>
          </a:pathLst>
        </a:custGeom>
        <a:noFill/>
        <a:ln w="349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617AC-F8B2-492E-AFF1-8E0C6035F82C}">
      <dsp:nvSpPr>
        <dsp:cNvPr id="0" name=""/>
        <dsp:cNvSpPr/>
      </dsp:nvSpPr>
      <dsp:spPr>
        <a:xfrm>
          <a:off x="6326073" y="3095498"/>
          <a:ext cx="1457945" cy="1337808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Posts Preliminary Plan 30 Days</a:t>
          </a:r>
          <a:endParaRPr lang="en-US" sz="1400" kern="1200" dirty="0"/>
        </a:p>
      </dsp:txBody>
      <dsp:txXfrm>
        <a:off x="6391379" y="3160804"/>
        <a:ext cx="1327333" cy="1207196"/>
      </dsp:txXfrm>
    </dsp:sp>
    <dsp:sp modelId="{4C8281F7-E387-4F27-B06E-6EB759994C9C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5008023" y="4128001"/>
              </a:moveTo>
              <a:arcTo wR="2705919" hR="2705919" stAng="1902296" swAng="668804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D39A8-4B05-4B7A-99CE-5047402BC715}">
      <dsp:nvSpPr>
        <dsp:cNvPr id="0" name=""/>
        <dsp:cNvSpPr/>
      </dsp:nvSpPr>
      <dsp:spPr>
        <a:xfrm>
          <a:off x="4862051" y="5126395"/>
          <a:ext cx="1457945" cy="947664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Public Notice and Hearing</a:t>
          </a:r>
          <a:endParaRPr lang="en-US" sz="1400" kern="1200" dirty="0"/>
        </a:p>
      </dsp:txBody>
      <dsp:txXfrm>
        <a:off x="4908312" y="5172656"/>
        <a:ext cx="1365423" cy="855142"/>
      </dsp:txXfrm>
    </dsp:sp>
    <dsp:sp modelId="{41283EF1-3F0D-4CEB-8D9A-A3BDD1FFAB3D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2974557" y="5398470"/>
              </a:moveTo>
              <a:arcTo wR="2705919" hR="2705919" stAng="5058145" swAng="683710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941E6-5A6C-420B-84BE-812DF3409665}">
      <dsp:nvSpPr>
        <dsp:cNvPr id="0" name=""/>
        <dsp:cNvSpPr/>
      </dsp:nvSpPr>
      <dsp:spPr>
        <a:xfrm>
          <a:off x="2513942" y="5126395"/>
          <a:ext cx="1457945" cy="947664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Prepares Final Plan</a:t>
          </a:r>
          <a:endParaRPr lang="en-US" sz="1400" kern="1200" dirty="0"/>
        </a:p>
      </dsp:txBody>
      <dsp:txXfrm>
        <a:off x="2560203" y="5172656"/>
        <a:ext cx="1365423" cy="855142"/>
      </dsp:txXfrm>
    </dsp:sp>
    <dsp:sp modelId="{A057006E-111B-475F-84A2-3AD29447EDDE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693437" y="4514763"/>
              </a:moveTo>
              <a:arcTo wR="2705919" hR="2705919" stAng="8283024" swAng="835721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BE12F-F1E1-4AE2-B6E9-5284CCA4C2B7}">
      <dsp:nvSpPr>
        <dsp:cNvPr id="0" name=""/>
        <dsp:cNvSpPr/>
      </dsp:nvSpPr>
      <dsp:spPr>
        <a:xfrm>
          <a:off x="1049921" y="3290569"/>
          <a:ext cx="1457945" cy="947664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Final Plan Board Approval</a:t>
          </a:r>
          <a:endParaRPr lang="en-US" sz="1400" kern="1200" dirty="0"/>
        </a:p>
      </dsp:txBody>
      <dsp:txXfrm>
        <a:off x="1096182" y="3336830"/>
        <a:ext cx="1365423" cy="855142"/>
      </dsp:txXfrm>
    </dsp:sp>
    <dsp:sp modelId="{7BC910B9-74C7-4BE6-AB9D-165EF52568B9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3934" y="2560060"/>
              </a:moveTo>
              <a:arcTo wR="2705919" hR="2705919" stAng="10985397" swAng="1064545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0A24E0-F038-4F44-98D2-F0E220D8BFA3}">
      <dsp:nvSpPr>
        <dsp:cNvPr id="0" name=""/>
        <dsp:cNvSpPr/>
      </dsp:nvSpPr>
      <dsp:spPr>
        <a:xfrm>
          <a:off x="1572424" y="1001333"/>
          <a:ext cx="1457945" cy="947664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District Submits Final Plan</a:t>
          </a:r>
          <a:endParaRPr lang="en-US" sz="1400" kern="1200" dirty="0"/>
        </a:p>
      </dsp:txBody>
      <dsp:txXfrm>
        <a:off x="1618685" y="1047594"/>
        <a:ext cx="1365423" cy="855142"/>
      </dsp:txXfrm>
    </dsp:sp>
    <dsp:sp modelId="{68A7AB9E-BEE1-4FA9-B6C3-91C3C5F75C93}">
      <dsp:nvSpPr>
        <dsp:cNvPr id="0" name=""/>
        <dsp:cNvSpPr/>
      </dsp:nvSpPr>
      <dsp:spPr>
        <a:xfrm>
          <a:off x="1711050" y="456359"/>
          <a:ext cx="5411838" cy="5411838"/>
        </a:xfrm>
        <a:custGeom>
          <a:avLst/>
          <a:gdLst/>
          <a:ahLst/>
          <a:cxnLst/>
          <a:rect l="0" t="0" r="0" b="0"/>
          <a:pathLst>
            <a:path>
              <a:moveTo>
                <a:pt x="1196715" y="459966"/>
              </a:moveTo>
              <a:arcTo wR="2705919" hR="2705919" stAng="14166015" swAng="561534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A24E0-F038-4F44-98D2-F0E220D8BFA3}">
      <dsp:nvSpPr>
        <dsp:cNvPr id="0" name=""/>
        <dsp:cNvSpPr/>
      </dsp:nvSpPr>
      <dsp:spPr>
        <a:xfrm>
          <a:off x="3047999" y="5"/>
          <a:ext cx="1271587" cy="826531"/>
        </a:xfrm>
        <a:prstGeom prst="roundRect">
          <a:avLst/>
        </a:prstGeom>
        <a:pattFill prst="pct9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ln w="1905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b="1" kern="1200" baseline="0" dirty="0" smtClean="0">
              <a:solidFill>
                <a:schemeClr val="tx1"/>
              </a:solidFill>
            </a:rPr>
            <a:t>District Submits Final Plan</a:t>
          </a:r>
        </a:p>
        <a:p>
          <a:pPr lvl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50" b="1" kern="1200" baseline="0" dirty="0" smtClean="0">
              <a:solidFill>
                <a:schemeClr val="tx1"/>
              </a:solidFill>
            </a:rPr>
            <a:t>[START]</a:t>
          </a:r>
          <a:endParaRPr lang="en-US" sz="1350" b="1" kern="1200" baseline="0" dirty="0">
            <a:solidFill>
              <a:schemeClr val="tx1"/>
            </a:solidFill>
          </a:endParaRPr>
        </a:p>
      </dsp:txBody>
      <dsp:txXfrm>
        <a:off x="3088347" y="40353"/>
        <a:ext cx="1190891" cy="745835"/>
      </dsp:txXfrm>
    </dsp:sp>
    <dsp:sp modelId="{68A7AB9E-BEE1-4FA9-B6C3-91C3C5F75C93}">
      <dsp:nvSpPr>
        <dsp:cNvPr id="0" name=""/>
        <dsp:cNvSpPr/>
      </dsp:nvSpPr>
      <dsp:spPr>
        <a:xfrm>
          <a:off x="1707281" y="411917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2766519" y="180664"/>
              </a:moveTo>
              <a:arcTo wR="1947371" hR="1947371" stAng="17692511" swAng="895275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4E93DE-FDB9-45D2-A9F1-943340D199B0}">
      <dsp:nvSpPr>
        <dsp:cNvPr id="0" name=""/>
        <dsp:cNvSpPr/>
      </dsp:nvSpPr>
      <dsp:spPr>
        <a:xfrm>
          <a:off x="4708279" y="975248"/>
          <a:ext cx="1271587" cy="826531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SED Staff Review and Approve Plan</a:t>
          </a:r>
          <a:endParaRPr lang="en-US" sz="1400" kern="1200" dirty="0"/>
        </a:p>
      </dsp:txBody>
      <dsp:txXfrm>
        <a:off x="4748627" y="1015596"/>
        <a:ext cx="1190891" cy="745835"/>
      </dsp:txXfrm>
    </dsp:sp>
    <dsp:sp modelId="{1E8CC4E9-E335-426F-B4D1-98A7B51495DD}">
      <dsp:nvSpPr>
        <dsp:cNvPr id="0" name=""/>
        <dsp:cNvSpPr/>
      </dsp:nvSpPr>
      <dsp:spPr>
        <a:xfrm>
          <a:off x="1710228" y="414828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3854815" y="1555054"/>
              </a:moveTo>
              <a:arcTo wR="1947371" hR="1947371" stAng="20902659" swAng="931464"/>
            </a:path>
          </a:pathLst>
        </a:custGeom>
        <a:noFill/>
        <a:ln w="349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9C3B-AE67-4DE3-8968-6A51A1A17747}">
      <dsp:nvSpPr>
        <dsp:cNvPr id="0" name=""/>
        <dsp:cNvSpPr/>
      </dsp:nvSpPr>
      <dsp:spPr>
        <a:xfrm>
          <a:off x="4708279" y="2667002"/>
          <a:ext cx="1271587" cy="1337766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SSBA Review Board Review and Approve Plan</a:t>
          </a:r>
          <a:endParaRPr lang="en-US" sz="1400" kern="1200" dirty="0"/>
        </a:p>
      </dsp:txBody>
      <dsp:txXfrm>
        <a:off x="4770353" y="2729076"/>
        <a:ext cx="1147439" cy="1213618"/>
      </dsp:txXfrm>
    </dsp:sp>
    <dsp:sp modelId="{1C33E755-FE02-4FC3-AEB8-6AFCD3AD1452}">
      <dsp:nvSpPr>
        <dsp:cNvPr id="0" name=""/>
        <dsp:cNvSpPr/>
      </dsp:nvSpPr>
      <dsp:spPr>
        <a:xfrm>
          <a:off x="1710228" y="414828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2919268" y="3634876"/>
              </a:moveTo>
              <a:arcTo wR="1947371" hR="1947371" stAng="3603645" swAng="490235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A0229-DFC4-46FB-86FE-C5FE793CDF7A}">
      <dsp:nvSpPr>
        <dsp:cNvPr id="0" name=""/>
        <dsp:cNvSpPr/>
      </dsp:nvSpPr>
      <dsp:spPr>
        <a:xfrm>
          <a:off x="3021806" y="3896305"/>
          <a:ext cx="1271587" cy="826531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District Begins Project(s)</a:t>
          </a:r>
          <a:endParaRPr lang="en-US" sz="1400" kern="1200" dirty="0"/>
        </a:p>
      </dsp:txBody>
      <dsp:txXfrm>
        <a:off x="3062154" y="3936653"/>
        <a:ext cx="1190891" cy="745835"/>
      </dsp:txXfrm>
    </dsp:sp>
    <dsp:sp modelId="{3C691A10-0E87-4AAD-9B1B-9B1F0F6CFF95}">
      <dsp:nvSpPr>
        <dsp:cNvPr id="0" name=""/>
        <dsp:cNvSpPr/>
      </dsp:nvSpPr>
      <dsp:spPr>
        <a:xfrm>
          <a:off x="1710228" y="414828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1201462" y="3746225"/>
              </a:moveTo>
              <a:arcTo wR="1947371" hR="1947371" stAng="6751303" swAng="627879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95AD21-41B6-4897-B3AA-0B4ACBC9BF6B}">
      <dsp:nvSpPr>
        <dsp:cNvPr id="0" name=""/>
        <dsp:cNvSpPr/>
      </dsp:nvSpPr>
      <dsp:spPr>
        <a:xfrm>
          <a:off x="1335332" y="2743200"/>
          <a:ext cx="1271587" cy="1185370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District Submits Reimbursement Request(s)</a:t>
          </a:r>
          <a:endParaRPr lang="en-US" sz="1100" kern="1200" dirty="0"/>
        </a:p>
      </dsp:txBody>
      <dsp:txXfrm>
        <a:off x="1393197" y="2801065"/>
        <a:ext cx="1155857" cy="1069640"/>
      </dsp:txXfrm>
    </dsp:sp>
    <dsp:sp modelId="{933B6BA6-414F-4634-A3CA-6BAF74F4E348}">
      <dsp:nvSpPr>
        <dsp:cNvPr id="0" name=""/>
        <dsp:cNvSpPr/>
      </dsp:nvSpPr>
      <dsp:spPr>
        <a:xfrm>
          <a:off x="1710228" y="414828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9752" y="2142023"/>
              </a:moveTo>
              <a:arcTo wR="1947371" hR="1947371" stAng="10455801" swAng="1014956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BF57C-F34A-4BF4-8FF9-4E52E08CE47E}">
      <dsp:nvSpPr>
        <dsp:cNvPr id="0" name=""/>
        <dsp:cNvSpPr/>
      </dsp:nvSpPr>
      <dsp:spPr>
        <a:xfrm>
          <a:off x="1335332" y="975248"/>
          <a:ext cx="1271587" cy="826531"/>
        </a:xfrm>
        <a:prstGeom prst="roundRect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SED/State Reimburses District</a:t>
          </a:r>
          <a:endParaRPr lang="en-US" sz="1400" kern="1200" dirty="0"/>
        </a:p>
      </dsp:txBody>
      <dsp:txXfrm>
        <a:off x="1375680" y="1015596"/>
        <a:ext cx="1190891" cy="745835"/>
      </dsp:txXfrm>
    </dsp:sp>
    <dsp:sp modelId="{904907A6-E8A0-45CE-AAE2-81352532FFC2}">
      <dsp:nvSpPr>
        <dsp:cNvPr id="0" name=""/>
        <dsp:cNvSpPr/>
      </dsp:nvSpPr>
      <dsp:spPr>
        <a:xfrm>
          <a:off x="1713005" y="412086"/>
          <a:ext cx="3894743" cy="3894743"/>
        </a:xfrm>
        <a:custGeom>
          <a:avLst/>
          <a:gdLst/>
          <a:ahLst/>
          <a:cxnLst/>
          <a:rect l="0" t="0" r="0" b="0"/>
          <a:pathLst>
            <a:path>
              <a:moveTo>
                <a:pt x="709438" y="444115"/>
              </a:moveTo>
              <a:arcTo wR="1947371" hR="1947371" stAng="13831711" swAng="954920"/>
            </a:path>
          </a:pathLst>
        </a:custGeom>
        <a:noFill/>
        <a:ln w="34925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0.04132</cdr:x>
      <cdr:y>0.69048</cdr:y>
    </cdr:from>
    <cdr:to>
      <cdr:x>0.90219</cdr:x>
      <cdr:y>0.69048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81000" y="4419600"/>
          <a:ext cx="7937327" cy="0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0.1405</cdr:x>
      <cdr:y>0.0119</cdr:y>
    </cdr:from>
    <cdr:to>
      <cdr:x>0.77686</cdr:x>
      <cdr:y>0.09524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5400" y="76200"/>
          <a:ext cx="5867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0.16529</cdr:x>
      <cdr:y>0.02381</cdr:y>
    </cdr:from>
    <cdr:to>
      <cdr:x>0.84298</cdr:x>
      <cdr:y>0.09524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00" y="152400"/>
          <a:ext cx="6248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800" dirty="0" smtClean="0"/>
            <a:t>Student to Mobile Device Ratios</a:t>
          </a:r>
          <a:endParaRPr lang="en-US" sz="2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565AAEF-2E4F-4271-94F5-2527BAA2DC35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0734938-9DAD-477C-8D6D-23CE625F6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ACC052A-2BF1-484C-9A93-8D55340F1E2B}" type="datetimeFigureOut">
              <a:rPr lang="en-US" smtClean="0"/>
              <a:t>12/9/2015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C74DA14-0B0B-4FEC-82BF-23AB0EBB40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5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10527" y="5735695"/>
            <a:ext cx="2985923" cy="441802"/>
          </a:xfrm>
        </p:spPr>
        <p:txBody>
          <a:bodyPr>
            <a:normAutofit/>
          </a:bodyPr>
          <a:lstStyle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Rush-Henrietta Central School District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3" descr="C:\Users\StrattonJ\AppData\Local\Microsoft\Windows\Temporary Internet Files\Content.IE5\4F0MO2OK\large-desktop-computer-66.6-2748[1]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05127"/>
            <a:ext cx="776940" cy="5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StrattonJ\AppData\Local\Microsoft\Windows\Temporary Internet Files\Content.IE5\M1G4A21H\large-stacked-servers-0-2026[1]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99" y="6220832"/>
            <a:ext cx="549276" cy="4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C:\Users\StrattonJ\AppData\Local\Microsoft\Windows\Temporary Internet Files\Content.IE5\C84TRQLA\technology integration logo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7420"/>
            <a:ext cx="14478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Clr>
                <a:schemeClr val="bg2">
                  <a:lumMod val="50000"/>
                </a:schemeClr>
              </a:buCl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StrattonJ\AppData\Local\Microsoft\Windows\Temporary Internet Files\Content.IE5\C84TRQLA\technology integration logo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37" y="5867400"/>
            <a:ext cx="892141" cy="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/>
          <a:lstStyle>
            <a:lvl1pPr>
              <a:spcBef>
                <a:spcPts val="1687"/>
              </a:spcBef>
            </a:lvl1pPr>
            <a:lvl2pPr>
              <a:spcBef>
                <a:spcPts val="1687"/>
              </a:spcBef>
            </a:lvl2pPr>
            <a:lvl3pPr>
              <a:spcBef>
                <a:spcPts val="1687"/>
              </a:spcBef>
            </a:lvl3pPr>
            <a:lvl4pPr>
              <a:spcBef>
                <a:spcPts val="1687"/>
              </a:spcBef>
            </a:lvl4pPr>
            <a:lvl5pPr>
              <a:spcBef>
                <a:spcPts val="1687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bg2">
                  <a:lumMod val="50000"/>
                </a:schemeClr>
              </a:buClr>
              <a:defRPr/>
            </a:lvl2pPr>
            <a:lvl3pPr>
              <a:buClr>
                <a:schemeClr val="bg2">
                  <a:lumMod val="50000"/>
                </a:schemeClr>
              </a:buClr>
              <a:defRPr/>
            </a:lvl3pPr>
            <a:lvl4pPr>
              <a:buClr>
                <a:schemeClr val="bg2">
                  <a:lumMod val="50000"/>
                </a:schemeClr>
              </a:buClr>
              <a:defRPr/>
            </a:lvl4pPr>
            <a:lvl5pPr>
              <a:buClr>
                <a:schemeClr val="bg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400"/>
            </a:lvl1pPr>
            <a:lvl2pPr>
              <a:buClr>
                <a:schemeClr val="bg2">
                  <a:lumMod val="50000"/>
                </a:schemeClr>
              </a:buClr>
              <a:defRPr sz="2000"/>
            </a:lvl2pPr>
            <a:lvl3pPr>
              <a:buClr>
                <a:schemeClr val="bg2">
                  <a:lumMod val="50000"/>
                </a:schemeClr>
              </a:buClr>
              <a:defRPr sz="1800"/>
            </a:lvl3pPr>
            <a:lvl4pPr>
              <a:buClr>
                <a:schemeClr val="bg2">
                  <a:lumMod val="50000"/>
                </a:schemeClr>
              </a:buClr>
              <a:defRPr sz="1600"/>
            </a:lvl4pPr>
            <a:lvl5pPr>
              <a:buClr>
                <a:schemeClr val="bg2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400"/>
            </a:lvl1pPr>
            <a:lvl2pPr>
              <a:buClr>
                <a:schemeClr val="bg2">
                  <a:lumMod val="50000"/>
                </a:schemeClr>
              </a:buClr>
              <a:defRPr sz="2000"/>
            </a:lvl2pPr>
            <a:lvl3pPr>
              <a:buClr>
                <a:schemeClr val="bg2">
                  <a:lumMod val="50000"/>
                </a:schemeClr>
              </a:buClr>
              <a:defRPr sz="1800"/>
            </a:lvl3pPr>
            <a:lvl4pPr>
              <a:buClr>
                <a:schemeClr val="bg2">
                  <a:lumMod val="50000"/>
                </a:schemeClr>
              </a:buClr>
              <a:defRPr sz="1600"/>
            </a:lvl4pPr>
            <a:lvl5pPr>
              <a:buClr>
                <a:schemeClr val="bg2">
                  <a:lumMod val="5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buClr>
                <a:schemeClr val="bg2">
                  <a:lumMod val="50000"/>
                </a:schemeClr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bg2">
                  <a:lumMod val="50000"/>
                </a:schemeClr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bg2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bg2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bg2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7" name="Picture 86" descr="C:\Users\StrattonJ\AppData\Local\Microsoft\Windows\Temporary Internet Files\Content.IE5\C84TRQLA\technology integration logo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960" y="5476768"/>
            <a:ext cx="892141" cy="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4726403" y="225623"/>
            <a:ext cx="34435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/>
              <a:t>Rush-Henrietta Central School District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48200" y="269696"/>
            <a:ext cx="3593053" cy="44180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</a:lstStyle>
          <a:p>
            <a:r>
              <a:rPr lang="en-US" dirty="0" smtClean="0"/>
              <a:t>Rush-Henrietta Central School District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3" name="Picture 52" descr="C:\Users\StrattonJ\AppData\Local\Microsoft\Windows\Temporary Internet Files\Content.IE5\C84TRQLA\technology integration logo[1]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59" y="5491474"/>
            <a:ext cx="892141" cy="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0" dirty="0" smtClean="0">
                <a:solidFill>
                  <a:schemeClr val="tx2">
                    <a:lumMod val="75000"/>
                  </a:schemeClr>
                </a:solidFill>
              </a:rPr>
              <a:t>Rush-Henrietta Central School District</a:t>
            </a:r>
            <a:endParaRPr lang="en-US" sz="1400" b="1" i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74DD815-8813-4377-B8EA-4BC1045110A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1" name="Picture 3" descr="C:\Users\StrattonJ\AppData\Local\Microsoft\Windows\Temporary Internet Files\Content.IE5\4F0MO2OK\large-desktop-computer-66.6-2748[1]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04" y="5751829"/>
            <a:ext cx="776940" cy="5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StrattonJ\AppData\Local\Microsoft\Windows\Temporary Internet Files\Content.IE5\M1G4A21H\large-stacked-servers-0-2026[1].gi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9" y="5977350"/>
            <a:ext cx="549276" cy="4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trattonJ\AppData\Local\Microsoft\Windows\Temporary Internet Files\Content.IE5\C84TRQLA\technology integration logo[1]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882" y="5661723"/>
            <a:ext cx="1174122" cy="7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Smart Schools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Bond Act -</a:t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Planning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 algn="ctr"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Rush-Henrietta Central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153400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Categories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School </a:t>
            </a:r>
            <a:r>
              <a:rPr lang="en-US" sz="2800" b="1" dirty="0"/>
              <a:t>Connectivity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2800" b="1" dirty="0"/>
              <a:t>High speed broadband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2800" b="1" dirty="0"/>
              <a:t>Wireless connectivity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High Tech Security Features</a:t>
            </a:r>
          </a:p>
        </p:txBody>
      </p:sp>
    </p:spTree>
    <p:extLst>
      <p:ext uri="{BB962C8B-B14F-4D97-AF65-F5344CB8AC3E}">
        <p14:creationId xmlns:p14="http://schemas.microsoft.com/office/powerpoint/2010/main" val="33240677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School Connectivity Proposal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828800"/>
            <a:ext cx="6777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Wireless </a:t>
            </a:r>
            <a:r>
              <a:rPr lang="en-US" sz="4000" b="1" dirty="0" smtClean="0">
                <a:solidFill>
                  <a:schemeClr val="tx1"/>
                </a:solidFill>
              </a:rPr>
              <a:t>Access Points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Wired switch system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Servers and storage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sz="4000" b="1" dirty="0" smtClean="0">
                <a:solidFill>
                  <a:schemeClr val="tx1"/>
                </a:solidFill>
              </a:rPr>
              <a:t>Ethernet wiring</a:t>
            </a:r>
          </a:p>
          <a:p>
            <a:pPr marL="617220" lvl="2">
              <a:buSzPct val="70000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17220" lvl="2"/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48036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3"/>
          <p:cNvGrpSpPr/>
          <p:nvPr/>
        </p:nvGrpSpPr>
        <p:grpSpPr>
          <a:xfrm>
            <a:off x="3665637" y="1248522"/>
            <a:ext cx="1339454" cy="2393977"/>
            <a:chOff x="0" y="-100639"/>
            <a:chExt cx="1905000" cy="3404765"/>
          </a:xfrm>
        </p:grpSpPr>
        <p:pic>
          <p:nvPicPr>
            <p:cNvPr id="140" name="Camera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503512"/>
              <a:ext cx="1491062" cy="12156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Shape 141"/>
            <p:cNvSpPr/>
            <p:nvPr/>
          </p:nvSpPr>
          <p:spPr>
            <a:xfrm>
              <a:off x="1408424" y="1106059"/>
              <a:ext cx="496576" cy="2198067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88050" y="-100639"/>
              <a:ext cx="1589040" cy="671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t>Camera</a:t>
              </a:r>
            </a:p>
          </p:txBody>
        </p:sp>
      </p:grpSp>
      <p:sp>
        <p:nvSpPr>
          <p:cNvPr id="145" name="Shape 145"/>
          <p:cNvSpPr/>
          <p:nvPr/>
        </p:nvSpPr>
        <p:spPr>
          <a:xfrm>
            <a:off x="5998446" y="2335409"/>
            <a:ext cx="1221485" cy="847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defTabSz="321457">
              <a:lnSpc>
                <a:spcPct val="70000"/>
              </a:lnSpc>
              <a:defRPr sz="24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Wireless</a:t>
            </a:r>
          </a:p>
          <a:p>
            <a:pPr defTabSz="321457">
              <a:lnSpc>
                <a:spcPct val="70000"/>
              </a:lnSpc>
              <a:defRPr sz="24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access</a:t>
            </a:r>
          </a:p>
          <a:p>
            <a:pPr defTabSz="321457">
              <a:lnSpc>
                <a:spcPct val="70000"/>
              </a:lnSpc>
              <a:defRPr sz="2400">
                <a:solidFill>
                  <a:srgbClr val="56533A"/>
                </a:solidFill>
                <a:effectLst>
                  <a:outerShdw blurRad="25400" dist="25400" dir="2700000" rotWithShape="0">
                    <a:srgbClr val="FFFFFF">
                      <a:alpha val="75000"/>
                    </a:srgbClr>
                  </a:outerShdw>
                </a:effectLst>
                <a:latin typeface="Hoefler Text"/>
                <a:ea typeface="Hoefler Text"/>
                <a:cs typeface="Hoefler Text"/>
                <a:sym typeface="Hoefler Text"/>
              </a:defRPr>
            </a:pPr>
            <a:r>
              <a:t>point</a:t>
            </a:r>
          </a:p>
        </p:txBody>
      </p:sp>
      <p:pic>
        <p:nvPicPr>
          <p:cNvPr id="146" name="Wav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100000" flipH="1">
            <a:off x="6338020" y="1590096"/>
            <a:ext cx="2095545" cy="2321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9" name="Group 149"/>
          <p:cNvGrpSpPr/>
          <p:nvPr/>
        </p:nvGrpSpPr>
        <p:grpSpPr>
          <a:xfrm>
            <a:off x="7438428" y="1580555"/>
            <a:ext cx="1434873" cy="1477189"/>
            <a:chOff x="-1" y="0"/>
            <a:chExt cx="2040705" cy="2100891"/>
          </a:xfrm>
        </p:grpSpPr>
        <p:pic>
          <p:nvPicPr>
            <p:cNvPr id="147" name="Macbook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flipH="1">
              <a:off x="-1" y="0"/>
              <a:ext cx="1884640" cy="156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hape 148"/>
            <p:cNvSpPr/>
            <p:nvPr/>
          </p:nvSpPr>
          <p:spPr>
            <a:xfrm>
              <a:off x="551979" y="1429710"/>
              <a:ext cx="1488725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t>Laptop</a:t>
              </a:r>
            </a:p>
          </p:txBody>
        </p:sp>
      </p:grpSp>
      <p:grpSp>
        <p:nvGrpSpPr>
          <p:cNvPr id="153" name="Group 153"/>
          <p:cNvGrpSpPr/>
          <p:nvPr/>
        </p:nvGrpSpPr>
        <p:grpSpPr>
          <a:xfrm>
            <a:off x="4036219" y="2089547"/>
            <a:ext cx="2500313" cy="2742347"/>
            <a:chOff x="0" y="0"/>
            <a:chExt cx="3556000" cy="3900227"/>
          </a:xfrm>
        </p:grpSpPr>
        <p:pic>
          <p:nvPicPr>
            <p:cNvPr id="150" name="Juniper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1879600"/>
              <a:ext cx="3556000" cy="1017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1" name="Shape 151"/>
            <p:cNvSpPr/>
            <p:nvPr/>
          </p:nvSpPr>
          <p:spPr>
            <a:xfrm>
              <a:off x="534815" y="2703774"/>
              <a:ext cx="1347378" cy="1196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321457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Edge</a:t>
              </a:r>
            </a:p>
            <a:p>
              <a:pPr defTabSz="321457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pPr>
              <a:r>
                <a:t>switch</a:t>
              </a:r>
            </a:p>
          </p:txBody>
        </p:sp>
        <p:sp>
          <p:nvSpPr>
            <p:cNvPr id="152" name="Shape 152"/>
            <p:cNvSpPr/>
            <p:nvPr/>
          </p:nvSpPr>
          <p:spPr>
            <a:xfrm flipH="1">
              <a:off x="2628900" y="0"/>
              <a:ext cx="177801" cy="2413000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5982891" y="3286125"/>
            <a:ext cx="3045025" cy="1736150"/>
            <a:chOff x="0" y="0"/>
            <a:chExt cx="4330702" cy="2469191"/>
          </a:xfrm>
        </p:grpSpPr>
        <p:grpSp>
          <p:nvGrpSpPr>
            <p:cNvPr id="156" name="Group 156"/>
            <p:cNvGrpSpPr/>
            <p:nvPr/>
          </p:nvGrpSpPr>
          <p:grpSpPr>
            <a:xfrm>
              <a:off x="1981200" y="0"/>
              <a:ext cx="2349502" cy="2469191"/>
              <a:chOff x="0" y="0"/>
              <a:chExt cx="2349501" cy="2469191"/>
            </a:xfrm>
          </p:grpSpPr>
          <p:pic>
            <p:nvPicPr>
              <p:cNvPr id="154" name="Printer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flipH="1">
                <a:off x="0" y="0"/>
                <a:ext cx="2349501" cy="2349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55" name="Shape 155"/>
              <p:cNvSpPr/>
              <p:nvPr/>
            </p:nvSpPr>
            <p:spPr>
              <a:xfrm>
                <a:off x="840833" y="1798010"/>
                <a:ext cx="1472767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defRPr sz="2400">
                    <a:solidFill>
                      <a:srgbClr val="56533A"/>
                    </a:solidFill>
                    <a:effectLst>
                      <a:outerShdw blurRad="25400" dist="25400" dir="2700000" rotWithShape="0">
                        <a:srgbClr val="FFFFFF">
                          <a:alpha val="75000"/>
                        </a:srgbClr>
                      </a:outerShdw>
                    </a:effectLst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r>
                  <a:t>Printer</a:t>
                </a:r>
              </a:p>
            </p:txBody>
          </p:sp>
        </p:grpSp>
        <p:sp>
          <p:nvSpPr>
            <p:cNvPr id="157" name="Shape 157"/>
            <p:cNvSpPr/>
            <p:nvPr/>
          </p:nvSpPr>
          <p:spPr>
            <a:xfrm>
              <a:off x="0" y="850900"/>
              <a:ext cx="2349500" cy="203199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4607719" y="3937992"/>
            <a:ext cx="1846479" cy="2905939"/>
            <a:chOff x="0" y="0"/>
            <a:chExt cx="2626103" cy="4132891"/>
          </a:xfrm>
        </p:grpSpPr>
        <p:grpSp>
          <p:nvGrpSpPr>
            <p:cNvPr id="161" name="Group 161"/>
            <p:cNvGrpSpPr/>
            <p:nvPr/>
          </p:nvGrpSpPr>
          <p:grpSpPr>
            <a:xfrm>
              <a:off x="0" y="2070100"/>
              <a:ext cx="2626103" cy="2062791"/>
              <a:chOff x="0" y="0"/>
              <a:chExt cx="2626102" cy="2062791"/>
            </a:xfrm>
          </p:grpSpPr>
          <p:pic>
            <p:nvPicPr>
              <p:cNvPr id="159" name="Desktop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0" y="0"/>
                <a:ext cx="2626102" cy="15494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0" name="Shape 160"/>
              <p:cNvSpPr/>
              <p:nvPr/>
            </p:nvSpPr>
            <p:spPr>
              <a:xfrm>
                <a:off x="713023" y="1391610"/>
                <a:ext cx="1755464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defRPr sz="2400">
                    <a:solidFill>
                      <a:srgbClr val="56533A"/>
                    </a:solidFill>
                    <a:effectLst>
                      <a:outerShdw blurRad="25400" dist="25400" dir="2700000" rotWithShape="0">
                        <a:srgbClr val="FFFFFF">
                          <a:alpha val="75000"/>
                        </a:srgbClr>
                      </a:outerShdw>
                    </a:effectLst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r>
                  <a:t>Desktop</a:t>
                </a:r>
              </a:p>
            </p:txBody>
          </p:sp>
        </p:grpSp>
        <p:sp>
          <p:nvSpPr>
            <p:cNvPr id="162" name="Shape 162"/>
            <p:cNvSpPr/>
            <p:nvPr/>
          </p:nvSpPr>
          <p:spPr>
            <a:xfrm>
              <a:off x="1409700" y="0"/>
              <a:ext cx="508000" cy="2197100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pic>
        <p:nvPicPr>
          <p:cNvPr id="164" name="N Access Point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86438" y="1214438"/>
            <a:ext cx="1044773" cy="12262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roup 172"/>
          <p:cNvGrpSpPr/>
          <p:nvPr/>
        </p:nvGrpSpPr>
        <p:grpSpPr>
          <a:xfrm>
            <a:off x="258961" y="3446859"/>
            <a:ext cx="3524694" cy="3370283"/>
            <a:chOff x="0" y="0"/>
            <a:chExt cx="5012896" cy="4793291"/>
          </a:xfrm>
        </p:grpSpPr>
        <p:sp>
          <p:nvSpPr>
            <p:cNvPr id="165" name="Shape 165"/>
            <p:cNvSpPr/>
            <p:nvPr/>
          </p:nvSpPr>
          <p:spPr>
            <a:xfrm flipV="1">
              <a:off x="762000" y="0"/>
              <a:ext cx="177802" cy="2654300"/>
            </a:xfrm>
            <a:prstGeom prst="line">
              <a:avLst/>
            </a:prstGeom>
            <a:noFill/>
            <a:ln w="1270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 flipH="1" flipV="1">
              <a:off x="1990618" y="139357"/>
              <a:ext cx="1705083" cy="2591144"/>
            </a:xfrm>
            <a:prstGeom prst="line">
              <a:avLst/>
            </a:prstGeom>
            <a:noFill/>
            <a:ln w="1270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422856" y="4122110"/>
              <a:ext cx="1465928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t>Servers</a:t>
              </a:r>
            </a:p>
          </p:txBody>
        </p:sp>
        <p:pic>
          <p:nvPicPr>
            <p:cNvPr id="168" name="Bladecenter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2628900"/>
              <a:ext cx="1905000" cy="1587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1" name="Group 171"/>
            <p:cNvGrpSpPr/>
            <p:nvPr/>
          </p:nvGrpSpPr>
          <p:grpSpPr>
            <a:xfrm>
              <a:off x="3187700" y="2616200"/>
              <a:ext cx="1825196" cy="1846891"/>
              <a:chOff x="0" y="0"/>
              <a:chExt cx="1825195" cy="1846891"/>
            </a:xfrm>
          </p:grpSpPr>
          <p:sp>
            <p:nvSpPr>
              <p:cNvPr id="169" name="Shape 169"/>
              <p:cNvSpPr/>
              <p:nvPr/>
            </p:nvSpPr>
            <p:spPr>
              <a:xfrm>
                <a:off x="290874" y="1175710"/>
                <a:ext cx="1534321" cy="6711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defTabSz="457200">
                  <a:defRPr sz="2400">
                    <a:solidFill>
                      <a:srgbClr val="56533A"/>
                    </a:solidFill>
                    <a:effectLst>
                      <a:outerShdw blurRad="25400" dist="25400" dir="2700000" rotWithShape="0">
                        <a:srgbClr val="FFFFFF">
                          <a:alpha val="75000"/>
                        </a:srgbClr>
                      </a:outerShdw>
                    </a:effectLst>
                    <a:latin typeface="Hoefler Text"/>
                    <a:ea typeface="Hoefler Text"/>
                    <a:cs typeface="Hoefler Text"/>
                    <a:sym typeface="Hoefler Text"/>
                  </a:defRPr>
                </a:lvl1pPr>
              </a:lstStyle>
              <a:p>
                <a:r>
                  <a:t>Storage</a:t>
                </a:r>
              </a:p>
            </p:txBody>
          </p:sp>
          <p:pic>
            <p:nvPicPr>
              <p:cNvPr id="170" name="Pure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0" y="0"/>
                <a:ext cx="1667240" cy="13208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76" name="Group 176"/>
          <p:cNvGrpSpPr/>
          <p:nvPr/>
        </p:nvGrpSpPr>
        <p:grpSpPr>
          <a:xfrm>
            <a:off x="370582" y="1014234"/>
            <a:ext cx="2601217" cy="2473150"/>
            <a:chOff x="0" y="0"/>
            <a:chExt cx="3699508" cy="3517368"/>
          </a:xfrm>
        </p:grpSpPr>
        <p:sp>
          <p:nvSpPr>
            <p:cNvPr id="173" name="Shape 173"/>
            <p:cNvSpPr/>
            <p:nvPr/>
          </p:nvSpPr>
          <p:spPr>
            <a:xfrm>
              <a:off x="953457" y="1319291"/>
              <a:ext cx="418144" cy="2198077"/>
            </a:xfrm>
            <a:prstGeom prst="line">
              <a:avLst/>
            </a:prstGeom>
            <a:noFill/>
            <a:ln w="25400" cap="flat">
              <a:solidFill>
                <a:srgbClr val="56533A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pic>
          <p:nvPicPr>
            <p:cNvPr id="174" name="Earth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1809944" cy="1746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5" name="Shape 175"/>
            <p:cNvSpPr/>
            <p:nvPr/>
          </p:nvSpPr>
          <p:spPr>
            <a:xfrm>
              <a:off x="1811018" y="530059"/>
              <a:ext cx="1888490" cy="671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457200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rPr dirty="0"/>
                <a:t>Internet</a:t>
              </a:r>
            </a:p>
          </p:txBody>
        </p:sp>
      </p:grpSp>
      <p:grpSp>
        <p:nvGrpSpPr>
          <p:cNvPr id="180" name="Group 180"/>
          <p:cNvGrpSpPr/>
          <p:nvPr/>
        </p:nvGrpSpPr>
        <p:grpSpPr>
          <a:xfrm>
            <a:off x="294680" y="2911754"/>
            <a:ext cx="4036220" cy="1317812"/>
            <a:chOff x="0" y="-100639"/>
            <a:chExt cx="5740401" cy="1874220"/>
          </a:xfrm>
        </p:grpSpPr>
        <p:sp>
          <p:nvSpPr>
            <p:cNvPr id="177" name="Shape 177"/>
            <p:cNvSpPr/>
            <p:nvPr/>
          </p:nvSpPr>
          <p:spPr>
            <a:xfrm>
              <a:off x="1703083" y="-100639"/>
              <a:ext cx="2380139" cy="671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457200">
                <a:defRPr sz="2400">
                  <a:solidFill>
                    <a:srgbClr val="56533A"/>
                  </a:solidFill>
                  <a:effectLst>
                    <a:outerShdw blurRad="25400" dist="25400" dir="2700000" rotWithShape="0">
                      <a:srgbClr val="FFFFFF">
                        <a:alpha val="75000"/>
                      </a:srgbClr>
                    </a:outerShdw>
                  </a:effectLst>
                  <a:latin typeface="Hoefler Text"/>
                  <a:ea typeface="Hoefler Text"/>
                  <a:cs typeface="Hoefler Text"/>
                  <a:sym typeface="Hoefler Text"/>
                </a:defRPr>
              </a:lvl1pPr>
            </a:lstStyle>
            <a:p>
              <a:r>
                <a:t>Core switch</a:t>
              </a:r>
            </a:p>
          </p:txBody>
        </p:sp>
        <p:pic>
          <p:nvPicPr>
            <p:cNvPr id="178" name="EX4500.pn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462635"/>
              <a:ext cx="3505200" cy="1310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Shape 179"/>
            <p:cNvSpPr/>
            <p:nvPr/>
          </p:nvSpPr>
          <p:spPr>
            <a:xfrm flipH="1" flipV="1">
              <a:off x="3300765" y="1308099"/>
              <a:ext cx="2439636" cy="1"/>
            </a:xfrm>
            <a:prstGeom prst="line">
              <a:avLst/>
            </a:prstGeom>
            <a:noFill/>
            <a:ln w="25400" cap="flat">
              <a:solidFill>
                <a:srgbClr val="FF93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321457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2890605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 advAuto="0"/>
      <p:bldP spid="153" grpId="0" animBg="1" advAuto="0"/>
      <p:bldP spid="158" grpId="0" animBg="1" advAuto="0"/>
      <p:bldP spid="163" grpId="0" animBg="1" advAuto="0"/>
      <p:bldP spid="172" grpId="0" animBg="1" advAuto="0"/>
      <p:bldP spid="176" grpId="0" animBg="1" advAuto="0"/>
      <p:bldP spid="18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762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Wireless Infrastructure Upgrade Benefits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038600"/>
          </a:xfrm>
        </p:spPr>
        <p:txBody>
          <a:bodyPr>
            <a:normAutofit/>
          </a:bodyPr>
          <a:lstStyle/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Enables increased density of student machines in classrooms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Directly supports online testing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Allows increased streaming of video and audio simultaneously</a:t>
            </a:r>
            <a:endParaRPr lang="en-US" sz="2100" b="1" dirty="0"/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900" b="1" dirty="0" smtClean="0"/>
              <a:t>Faster </a:t>
            </a:r>
            <a:r>
              <a:rPr lang="en-US" sz="1900" b="1" dirty="0"/>
              <a:t>connections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Commonality </a:t>
            </a:r>
            <a:r>
              <a:rPr lang="en-US" sz="2100" b="1" dirty="0"/>
              <a:t>of </a:t>
            </a:r>
            <a:r>
              <a:rPr lang="en-US" sz="2100" b="1" dirty="0" smtClean="0"/>
              <a:t>Infrastructure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Best </a:t>
            </a:r>
            <a:r>
              <a:rPr lang="en-US" sz="2100" b="1" dirty="0" err="1" smtClean="0"/>
              <a:t>scenerio</a:t>
            </a:r>
            <a:r>
              <a:rPr lang="en-US" sz="2100" b="1" dirty="0" smtClean="0"/>
              <a:t> for </a:t>
            </a:r>
            <a:r>
              <a:rPr lang="en-US" sz="2100" b="1" dirty="0"/>
              <a:t>Bring Your Own Device (BYOD)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100" b="1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529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780024" y="914400"/>
            <a:ext cx="7358063" cy="964406"/>
          </a:xfrm>
          <a:prstGeom prst="rect">
            <a:avLst/>
          </a:prstGeom>
          <a:ln w="12700">
            <a:miter lim="400000"/>
          </a:ln>
          <a:effectLst>
            <a:outerShdw blurRad="25400" dist="254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7" tIns="35717" rIns="35717" bIns="35717" anchor="ctr"/>
          <a:lstStyle>
            <a:lvl1pPr defTabSz="457200">
              <a:defRPr sz="6400">
                <a:solidFill>
                  <a:srgbClr val="56533A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</a:lstStyle>
          <a:p>
            <a:pPr algn="ctr"/>
            <a:r>
              <a:rPr sz="4400" b="1" dirty="0" err="1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WiFi</a:t>
            </a:r>
            <a:r>
              <a:rPr sz="4400" b="1" dirty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Standards</a:t>
            </a:r>
          </a:p>
        </p:txBody>
      </p:sp>
      <p:graphicFrame>
        <p:nvGraphicFramePr>
          <p:cNvPr id="184" name="Table 184"/>
          <p:cNvGraphicFramePr/>
          <p:nvPr>
            <p:extLst>
              <p:ext uri="{D42A27DB-BD31-4B8C-83A1-F6EECF244321}">
                <p14:modId xmlns:p14="http://schemas.microsoft.com/office/powerpoint/2010/main" val="2668804866"/>
              </p:ext>
            </p:extLst>
          </p:nvPr>
        </p:nvGraphicFramePr>
        <p:xfrm>
          <a:off x="922252" y="1859223"/>
          <a:ext cx="7120902" cy="3621754"/>
        </p:xfrm>
        <a:graphic>
          <a:graphicData uri="http://schemas.openxmlformats.org/drawingml/2006/table">
            <a:tbl>
              <a:tblPr firstRow="1" firstCol="1"/>
              <a:tblGrid>
                <a:gridCol w="1622971"/>
                <a:gridCol w="1622971"/>
                <a:gridCol w="1943532"/>
                <a:gridCol w="1931428"/>
              </a:tblGrid>
              <a:tr h="964406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Standard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776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Year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776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Theoretical
Speed (Mbps)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776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Actual
Speed (Mbps)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7764E"/>
                    </a:solidFill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802.11b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09C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1999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11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802.11ag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09C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2003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54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20-30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802.11n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09C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2009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600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40-70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B>
                    <a:solidFill>
                      <a:srgbClr val="E6E3D7"/>
                    </a:solidFill>
                  </a:tcPr>
                </a:tc>
              </a:tr>
              <a:tr h="664337"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>
                          <a:solidFill>
                            <a:srgbClr val="FFFFFF"/>
                          </a:solidFill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802.11ac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miter lim="400000"/>
                    </a:lnT>
                    <a:lnB w="12700">
                      <a:solidFill>
                        <a:srgbClr val="5D5D5D"/>
                      </a:solidFill>
                      <a:miter lim="400000"/>
                    </a:lnB>
                    <a:solidFill>
                      <a:srgbClr val="909C9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2013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>
                          <a:sym typeface="Helvetica Light"/>
                        </a:rPr>
                        <a:t>1,300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6E3D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/>
                      <a:r>
                        <a:rPr sz="1800" dirty="0">
                          <a:sym typeface="Helvetica Light"/>
                        </a:rPr>
                        <a:t>100-400</a:t>
                      </a:r>
                    </a:p>
                  </a:txBody>
                  <a:tcPr marL="35719" marR="35719" marT="35719" marB="35719" anchor="ctr" horzOverflow="overflow">
                    <a:lnL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5D5D5D"/>
                      </a:solidFill>
                      <a:custDash>
                        <a:ds d="200000" sp="200000"/>
                      </a:custDash>
                      <a:miter lim="400000"/>
                    </a:lnT>
                    <a:lnB w="12700">
                      <a:solidFill>
                        <a:srgbClr val="606060"/>
                      </a:solidFill>
                      <a:miter lim="400000"/>
                    </a:lnB>
                    <a:solidFill>
                      <a:srgbClr val="E6E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Wireless </a:t>
            </a:r>
            <a:r>
              <a:rPr lang="en-US" sz="3600" dirty="0" smtClean="0"/>
              <a:t>Access Point Upgrade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4038600"/>
          </a:xfrm>
        </p:spPr>
        <p:txBody>
          <a:bodyPr>
            <a:normAutofit fontScale="92500" lnSpcReduction="20000"/>
          </a:bodyPr>
          <a:lstStyle/>
          <a:p>
            <a:pPr marL="35433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Current fleet of Meru access points started being </a:t>
            </a: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installed</a:t>
            </a:r>
            <a:b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6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- 7 years ago</a:t>
            </a:r>
          </a:p>
          <a:p>
            <a:pPr marL="35433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Phase 1 (2016-17)</a:t>
            </a:r>
            <a:endParaRPr lang="en-US" sz="2100" b="1" dirty="0">
              <a:solidFill>
                <a:schemeClr val="bg2">
                  <a:lumMod val="50000"/>
                </a:schemeClr>
              </a:solidFill>
            </a:endParaRP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Wireless 802.11ac Wave 2 Upgrade – 300 devices</a:t>
            </a:r>
          </a:p>
          <a:p>
            <a:pPr marL="354330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Phase </a:t>
            </a:r>
            <a:r>
              <a:rPr lang="en-US" sz="2100" b="1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(2018-19)</a:t>
            </a:r>
          </a:p>
          <a:p>
            <a:pPr marL="651510" lvl="1" indent="-342900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100" b="1" dirty="0"/>
              <a:t>Replace 350 </a:t>
            </a:r>
            <a:r>
              <a:rPr lang="en-US" sz="2100" b="1" dirty="0"/>
              <a:t>devices – current industry standard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Industry Standard- Meru </a:t>
            </a:r>
            <a:r>
              <a:rPr lang="en-US" sz="2100" b="1" dirty="0"/>
              <a:t>bought out, technology being phased out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/>
              <a:t>Select new district standard – Cisco or Aruba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Faster </a:t>
            </a:r>
            <a:r>
              <a:rPr lang="en-US" sz="2100" b="1" dirty="0"/>
              <a:t>connections</a:t>
            </a:r>
          </a:p>
          <a:p>
            <a:pPr marL="651510" lvl="1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100" b="1" dirty="0" smtClean="0"/>
              <a:t>Commonality </a:t>
            </a:r>
            <a:r>
              <a:rPr lang="en-US" sz="2100" b="1" dirty="0"/>
              <a:t>of Infrastructure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09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dirty="0" smtClean="0"/>
              <a:t>Wireless Access Points Upgrade Costs</a:t>
            </a:r>
            <a:br>
              <a:rPr lang="en-US" sz="3400" dirty="0" smtClean="0"/>
            </a:br>
            <a:r>
              <a:rPr lang="en-US" sz="2200" dirty="0" smtClean="0"/>
              <a:t>Phase </a:t>
            </a:r>
            <a:r>
              <a:rPr lang="en-US" sz="2200" dirty="0"/>
              <a:t>1 (2016-17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368505"/>
              </p:ext>
            </p:extLst>
          </p:nvPr>
        </p:nvGraphicFramePr>
        <p:xfrm>
          <a:off x="762000" y="1447800"/>
          <a:ext cx="7543800" cy="439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5973"/>
                <a:gridCol w="1717827"/>
              </a:tblGrid>
              <a:tr h="353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1100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300 wireless</a:t>
                      </a:r>
                      <a:r>
                        <a:rPr lang="en-US" baseline="0" dirty="0" smtClean="0"/>
                        <a:t> 802.11AC Access Points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$240,000</a:t>
                      </a:r>
                      <a:endParaRPr lang="en-US" dirty="0"/>
                    </a:p>
                  </a:txBody>
                  <a:tcPr/>
                </a:tc>
              </a:tr>
              <a:tr h="618066">
                <a:tc>
                  <a:txBody>
                    <a:bodyPr/>
                    <a:lstStyle/>
                    <a:p>
                      <a:r>
                        <a:rPr lang="en-US" dirty="0" smtClean="0"/>
                        <a:t>Redundant</a:t>
                      </a:r>
                      <a:r>
                        <a:rPr lang="en-US" baseline="0" dirty="0" smtClean="0"/>
                        <a:t> controllers capable of supporting &gt;700 WAPs 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$50,000</a:t>
                      </a:r>
                      <a:endParaRPr lang="en-US" dirty="0"/>
                    </a:p>
                  </a:txBody>
                  <a:tcPr/>
                </a:tc>
              </a:tr>
              <a:tr h="353181">
                <a:tc>
                  <a:txBody>
                    <a:bodyPr/>
                    <a:lstStyle/>
                    <a:p>
                      <a:r>
                        <a:rPr lang="en-US" dirty="0" smtClean="0"/>
                        <a:t>Web based wireless monitoring</a:t>
                      </a:r>
                      <a:r>
                        <a:rPr lang="en-US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618066">
                <a:tc>
                  <a:txBody>
                    <a:bodyPr/>
                    <a:lstStyle/>
                    <a:p>
                      <a:r>
                        <a:rPr lang="en-US" dirty="0" smtClean="0"/>
                        <a:t>Guest portal system that supports extended term BYOD and guest</a:t>
                      </a:r>
                      <a:r>
                        <a:rPr lang="en-US" baseline="0" dirty="0" smtClean="0"/>
                        <a:t>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$25,000</a:t>
                      </a:r>
                      <a:endParaRPr lang="en-US" dirty="0"/>
                    </a:p>
                  </a:txBody>
                  <a:tcPr/>
                </a:tc>
              </a:tr>
              <a:tr h="882952">
                <a:tc>
                  <a:txBody>
                    <a:bodyPr/>
                    <a:lstStyle/>
                    <a:p>
                      <a:r>
                        <a:rPr lang="en-US" dirty="0" smtClean="0"/>
                        <a:t>Licensing</a:t>
                      </a:r>
                      <a:r>
                        <a:rPr lang="en-US" baseline="0" dirty="0" smtClean="0"/>
                        <a:t> to support 5,000 district devices, 2,000 BYOD student devices and 500 concurrent guest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none" dirty="0" smtClean="0"/>
                        <a:t>$45,000</a:t>
                      </a:r>
                      <a:endParaRPr lang="en-US" u="none" dirty="0"/>
                    </a:p>
                  </a:txBody>
                  <a:tcPr/>
                </a:tc>
              </a:tr>
              <a:tr h="353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1 Wireless</a:t>
                      </a:r>
                      <a:r>
                        <a:rPr lang="en-US" baseline="0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$362,000</a:t>
                      </a:r>
                      <a:endParaRPr lang="en-US" u="dbl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331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Wireless Access Points Upgrade </a:t>
            </a:r>
            <a:r>
              <a:rPr lang="en-US" sz="3600" dirty="0" smtClean="0"/>
              <a:t>Costs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Phase </a:t>
            </a:r>
            <a:r>
              <a:rPr lang="en-US" sz="2400" dirty="0" smtClean="0"/>
              <a:t>2 </a:t>
            </a:r>
            <a:r>
              <a:rPr lang="en-US" sz="2400" dirty="0"/>
              <a:t>(</a:t>
            </a:r>
            <a:r>
              <a:rPr lang="en-US" sz="2400" dirty="0" smtClean="0"/>
              <a:t>2018-19)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266046"/>
              </p:ext>
            </p:extLst>
          </p:nvPr>
        </p:nvGraphicFramePr>
        <p:xfrm>
          <a:off x="762000" y="1676400"/>
          <a:ext cx="78486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1366"/>
                <a:gridCol w="1787234"/>
              </a:tblGrid>
              <a:tr h="355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dirty="0" smtClean="0"/>
                        <a:t>350 wireless</a:t>
                      </a:r>
                      <a:r>
                        <a:rPr lang="en-US" baseline="0" dirty="0" smtClean="0"/>
                        <a:t> 802.11AC Access Points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$255,000</a:t>
                      </a:r>
                      <a:endParaRPr lang="en-US" dirty="0"/>
                    </a:p>
                  </a:txBody>
                  <a:tcPr/>
                </a:tc>
              </a:tr>
              <a:tr h="613548">
                <a:tc>
                  <a:txBody>
                    <a:bodyPr/>
                    <a:lstStyle/>
                    <a:p>
                      <a:r>
                        <a:rPr lang="en-US" dirty="0" smtClean="0"/>
                        <a:t>Licensing &amp; support for above units to support </a:t>
                      </a:r>
                      <a:r>
                        <a:rPr lang="en-US" baseline="0" dirty="0" smtClean="0"/>
                        <a:t>5,000 district devices, 2,000 BYOD student devices and 500 concurrent guest devices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$70,000</a:t>
                      </a:r>
                      <a:endParaRPr lang="en-US" dirty="0"/>
                    </a:p>
                  </a:txBody>
                  <a:tcPr/>
                </a:tc>
              </a:tr>
              <a:tr h="355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2 Wireless</a:t>
                      </a:r>
                      <a:r>
                        <a:rPr lang="en-US" baseline="0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$325,000</a:t>
                      </a:r>
                      <a:endParaRPr lang="en-US" u="dbl" baseline="0" dirty="0"/>
                    </a:p>
                  </a:txBody>
                  <a:tcPr/>
                </a:tc>
              </a:tr>
              <a:tr h="3554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Wireless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$687,000</a:t>
                      </a:r>
                      <a:endParaRPr lang="en-US" u="dbl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596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838200"/>
            <a:ext cx="7024744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Wired Switch System Upgrade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3733800"/>
          </a:xfrm>
        </p:spPr>
        <p:txBody>
          <a:bodyPr>
            <a:normAutofit fontScale="85000" lnSpcReduction="10000"/>
          </a:bodyPr>
          <a:lstStyle/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100" b="1" dirty="0" smtClean="0">
                <a:solidFill>
                  <a:schemeClr val="bg2">
                    <a:lumMod val="50000"/>
                  </a:schemeClr>
                </a:solidFill>
              </a:rPr>
              <a:t>Adoption of 2.5Gbps switch technology in network closets</a:t>
            </a:r>
            <a:endParaRPr lang="en-US" sz="2100" b="1" dirty="0">
              <a:solidFill>
                <a:schemeClr val="bg2">
                  <a:lumMod val="50000"/>
                </a:schemeClr>
              </a:solidFill>
            </a:endParaRP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 smtClean="0"/>
              <a:t>Fully supports new 802.11AC wave 2 technologies</a:t>
            </a:r>
            <a:endParaRPr lang="en-US" sz="2100" b="1" dirty="0"/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 smtClean="0"/>
              <a:t>Required to support more intense end-user experience</a:t>
            </a:r>
          </a:p>
          <a:p>
            <a:pPr marL="925513" lvl="2" indent="-239713">
              <a:buFont typeface="Wingdings" panose="05000000000000000000" pitchFamily="2" charset="2"/>
              <a:buChar char="§"/>
            </a:pPr>
            <a:r>
              <a:rPr lang="en-US" sz="1900" b="1" dirty="0" smtClean="0"/>
              <a:t>Faster speed</a:t>
            </a:r>
          </a:p>
          <a:p>
            <a:pPr marL="925513" lvl="2" indent="-239713">
              <a:buFont typeface="Wingdings" panose="05000000000000000000" pitchFamily="2" charset="2"/>
              <a:buChar char="§"/>
            </a:pPr>
            <a:r>
              <a:rPr lang="en-US" sz="1900" b="1" dirty="0" smtClean="0"/>
              <a:t>Videos, </a:t>
            </a:r>
            <a:r>
              <a:rPr lang="en-US" sz="1900" b="1" dirty="0" smtClean="0"/>
              <a:t>etc.</a:t>
            </a:r>
            <a:endParaRPr lang="en-US" sz="1900" b="1" dirty="0"/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 smtClean="0"/>
              <a:t>Initiate </a:t>
            </a:r>
            <a:r>
              <a:rPr lang="en-US" sz="2100" b="1" dirty="0" smtClean="0"/>
              <a:t>three year upgrade to encompass all district buildings</a:t>
            </a:r>
            <a:endParaRPr lang="en-US" sz="2100" b="1" dirty="0"/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 smtClean="0"/>
              <a:t>Supports connections from new Wireless 802.11 access ports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/>
              <a:t>Provides higher density of </a:t>
            </a:r>
            <a:r>
              <a:rPr lang="en-US" sz="2100" b="1" dirty="0" smtClean="0"/>
              <a:t>use, increased volume of content delivery (video, etc.)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100" b="1" dirty="0" smtClean="0"/>
              <a:t>Current </a:t>
            </a:r>
            <a:r>
              <a:rPr lang="en-US" sz="2100" b="1" dirty="0"/>
              <a:t>1 Gb switches will lose manufacturer support in 5 </a:t>
            </a:r>
            <a:r>
              <a:rPr lang="en-US" sz="2100" b="1" dirty="0" err="1"/>
              <a:t>yrs</a:t>
            </a:r>
            <a:endParaRPr lang="en-US" sz="2100" b="1" dirty="0"/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770735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Wired Switch System</a:t>
            </a:r>
            <a:endParaRPr lang="en-US" sz="3600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28089"/>
              </p:ext>
            </p:extLst>
          </p:nvPr>
        </p:nvGraphicFramePr>
        <p:xfrm>
          <a:off x="762000" y="1828800"/>
          <a:ext cx="7772400" cy="1609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393021"/>
                <a:gridCol w="1654979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– Phase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Top of Rack 2.5 Gbps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2016 - 17</a:t>
                      </a:r>
                      <a:endParaRPr lang="en-US" dirty="0"/>
                    </a:p>
                  </a:txBody>
                  <a:tcPr/>
                </a:tc>
              </a:tr>
              <a:tr h="405517">
                <a:tc>
                  <a:txBody>
                    <a:bodyPr/>
                    <a:lstStyle/>
                    <a:p>
                      <a:r>
                        <a:rPr lang="en-US" dirty="0" smtClean="0"/>
                        <a:t>Edge port 1 Gbps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2016 -17</a:t>
                      </a:r>
                      <a:endParaRPr lang="en-US" dirty="0"/>
                    </a:p>
                  </a:txBody>
                  <a:tcPr/>
                </a:tc>
              </a:tr>
              <a:tr h="34248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1 Wired Switch</a:t>
                      </a:r>
                      <a:r>
                        <a:rPr lang="en-US" baseline="0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$380,000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24503"/>
              </p:ext>
            </p:extLst>
          </p:nvPr>
        </p:nvGraphicFramePr>
        <p:xfrm>
          <a:off x="762000" y="3657600"/>
          <a:ext cx="7848600" cy="262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393021"/>
                <a:gridCol w="1731179"/>
              </a:tblGrid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 – Phase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628422">
                <a:tc>
                  <a:txBody>
                    <a:bodyPr/>
                    <a:lstStyle/>
                    <a:p>
                      <a:r>
                        <a:rPr lang="en-US" dirty="0" smtClean="0"/>
                        <a:t>Top of Rack 2.5 Gbps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2018 -19</a:t>
                      </a:r>
                      <a:endParaRPr lang="en-US" dirty="0"/>
                    </a:p>
                  </a:txBody>
                  <a:tcPr/>
                </a:tc>
              </a:tr>
              <a:tr h="617065">
                <a:tc>
                  <a:txBody>
                    <a:bodyPr/>
                    <a:lstStyle/>
                    <a:p>
                      <a:r>
                        <a:rPr lang="en-US" dirty="0" smtClean="0"/>
                        <a:t>Edge port 1 Gbps 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2018 -19</a:t>
                      </a:r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2 Wired Switch</a:t>
                      </a:r>
                      <a:r>
                        <a:rPr lang="en-US" baseline="0" dirty="0" smtClean="0"/>
                        <a:t> Upgrade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$380,000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 Wired Switch</a:t>
                      </a:r>
                      <a:r>
                        <a:rPr lang="en-US" baseline="0" dirty="0" smtClean="0"/>
                        <a:t> Upgrade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dbl" baseline="0" dirty="0" smtClean="0"/>
                        <a:t>$760,000</a:t>
                      </a:r>
                      <a:endParaRPr lang="en-US" u="db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8615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Smart Schools Bond Act of 2014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b="1" dirty="0" smtClean="0"/>
              <a:t>The Smart Schools Bond Act of 2014 was approved in a statewide referendum Nov. 2014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Authorizes state to borrow $2 Billion </a:t>
            </a:r>
            <a:endParaRPr lang="en-US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</a:rPr>
              <a:t>Improve educational technology and infrastructure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b="1" dirty="0" smtClean="0">
                <a:solidFill>
                  <a:schemeClr val="bg2">
                    <a:lumMod val="50000"/>
                  </a:schemeClr>
                </a:solidFill>
              </a:rPr>
              <a:t>To improve learning and opportunity for NYS students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Rush-Henrietta allocation $2,944,081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Fund availability does not expire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/>
              <a:t>An Improvement Plan must be submitted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</a:rPr>
              <a:t>Linked to district’s long-term educational planning and technology investments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900" b="1" dirty="0">
                <a:solidFill>
                  <a:schemeClr val="bg2">
                    <a:lumMod val="50000"/>
                  </a:schemeClr>
                </a:solidFill>
              </a:rPr>
              <a:t>Provide learning opportunities beyond the class</a:t>
            </a:r>
          </a:p>
        </p:txBody>
      </p:sp>
    </p:spTree>
    <p:extLst>
      <p:ext uri="{BB962C8B-B14F-4D97-AF65-F5344CB8AC3E}">
        <p14:creationId xmlns:p14="http://schemas.microsoft.com/office/powerpoint/2010/main" val="1241320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Data Center Upgrade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600200"/>
            <a:ext cx="7162800" cy="4038600"/>
          </a:xfrm>
        </p:spPr>
        <p:txBody>
          <a:bodyPr>
            <a:normAutofit/>
          </a:bodyPr>
          <a:lstStyle/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R-H currently has two Data Centers – HS and TOC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Provide redundancy/disaster recovery 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Ongoing balances </a:t>
            </a:r>
            <a:r>
              <a:rPr lang="en-US" b="1" dirty="0"/>
              <a:t>load </a:t>
            </a:r>
            <a:r>
              <a:rPr lang="en-US" b="1" dirty="0" smtClean="0"/>
              <a:t>to maximize capacity</a:t>
            </a:r>
          </a:p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</a:rPr>
              <a:t>Data Centers host majority of district systems</a:t>
            </a:r>
            <a:endParaRPr lang="en-US" sz="2200" b="1" dirty="0">
              <a:solidFill>
                <a:schemeClr val="bg2">
                  <a:lumMod val="50000"/>
                </a:schemeClr>
              </a:solidFill>
            </a:endParaRP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Active Directory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Applications / Student file storage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Backup, monitoring and database servers</a:t>
            </a:r>
          </a:p>
        </p:txBody>
      </p:sp>
    </p:spTree>
    <p:extLst>
      <p:ext uri="{BB962C8B-B14F-4D97-AF65-F5344CB8AC3E}">
        <p14:creationId xmlns:p14="http://schemas.microsoft.com/office/powerpoint/2010/main" val="10723185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Data Center Upgrade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31175"/>
              </p:ext>
            </p:extLst>
          </p:nvPr>
        </p:nvGraphicFramePr>
        <p:xfrm>
          <a:off x="609600" y="1905000"/>
          <a:ext cx="7848600" cy="2276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393021"/>
                <a:gridCol w="1731179"/>
              </a:tblGrid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628422"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Replacement of current servers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2018 -19</a:t>
                      </a:r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 (Storage Area Network)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Replacement (1 each site)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for Data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Center upgrade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$200,000</a:t>
                      </a:r>
                      <a:endParaRPr lang="en-US" sz="1800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5845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Elementary Wiring – CAT6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752600"/>
            <a:ext cx="7162800" cy="3733800"/>
          </a:xfrm>
        </p:spPr>
        <p:txBody>
          <a:bodyPr>
            <a:noAutofit/>
          </a:bodyPr>
          <a:lstStyle/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R-H currently has three types of data wiring – CAT 5, CAT 5e and CAT6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CAT5 (oldest) – is in elementary buildings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CAT6 is current standard – is in secondary bldgs.</a:t>
            </a:r>
          </a:p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New wireless standard 802.11 works best with CAT6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000" b="1" dirty="0" smtClean="0"/>
              <a:t>Maximizes capacity and speed</a:t>
            </a:r>
          </a:p>
          <a:p>
            <a:pPr marL="651510" lvl="1" indent="-342900">
              <a:buSzPct val="70000"/>
              <a:buFont typeface="Wingdings" panose="05000000000000000000" pitchFamily="2" charset="2"/>
              <a:buChar char="v"/>
            </a:pPr>
            <a:r>
              <a:rPr lang="en-US" sz="2000" b="1" dirty="0" smtClean="0"/>
              <a:t>Works with CAT5 but doesn’t utilize full capacity</a:t>
            </a:r>
          </a:p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Relocate </a:t>
            </a:r>
            <a:r>
              <a:rPr lang="en-US" sz="2000" b="1" dirty="0" err="1" smtClean="0">
                <a:solidFill>
                  <a:schemeClr val="bg2">
                    <a:lumMod val="50000"/>
                  </a:schemeClr>
                </a:solidFill>
              </a:rPr>
              <a:t>ethernet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drops in secondary buildings (center of room vs. corner for TV system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) </a:t>
            </a:r>
            <a:endParaRPr lang="en-US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Upgrading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each elementary building as funds are available</a:t>
            </a:r>
          </a:p>
          <a:p>
            <a:pPr marL="354330" indent="-342900"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5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Technology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Proposal Recap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752600"/>
            <a:ext cx="6777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District Technology Infrastructure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Wireless Access Points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Wired switch system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Servers and storage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tx1"/>
                </a:solidFill>
              </a:rPr>
              <a:t>Ethernet wiring</a:t>
            </a:r>
          </a:p>
          <a:p>
            <a:pPr marL="617220" lvl="2">
              <a:buSzPct val="70000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17220" lvl="2"/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236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Security Proposals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1752600"/>
            <a:ext cx="677731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Public Address Systems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Security Cameras</a:t>
            </a:r>
          </a:p>
          <a:p>
            <a:pPr marL="617220" lvl="2"/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/>
          </a:p>
        </p:txBody>
      </p:sp>
      <p:pic>
        <p:nvPicPr>
          <p:cNvPr id="6146" name="Picture 2" descr="Image result for security cam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1938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939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22864"/>
            <a:ext cx="7024744" cy="72493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Security Systems -  PA Systems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1752600"/>
            <a:ext cx="6777317" cy="403860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Mass notification / Public Address System-all schools  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Multi-function PA system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Signboard, synchronized clock, bell scheduler, two-way communication, scrolling text &amp; configurable strobe flashers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Provides emergency notification – can also be sent to cell phones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Replaces current 15+ year old systems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 smtClean="0"/>
              <a:t>Current system no longer has technical support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6097407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22864"/>
            <a:ext cx="7024744" cy="72493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Security Systems -  Security Cameras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283" y="1752600"/>
            <a:ext cx="6777317" cy="4038600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Upgrade Security cameras and servers  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/>
              <a:t>Many of current servers in building are at 5 year expected life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/>
              <a:t>Seven buildings have servers with capacity less than recommended 30 days storage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/>
              <a:t>No remote monitoring of building servers, failures not known until physically inspected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/>
              <a:t>Consolidate to central storage – 24 hour system monitoring, 30 day + storage capacity for all buildings, reduces number of building servers to five Virtualize NVR servers, add to central cluster</a:t>
            </a:r>
          </a:p>
          <a:p>
            <a:pPr lvl="1">
              <a:buSzPct val="70000"/>
              <a:buFont typeface="Wingdings" panose="05000000000000000000" pitchFamily="2" charset="2"/>
              <a:buChar char="v"/>
            </a:pPr>
            <a:r>
              <a:rPr lang="en-US" b="1" dirty="0"/>
              <a:t>Districtwide replace all analog cameras with 16MP cameras and add additional cameras</a:t>
            </a:r>
          </a:p>
        </p:txBody>
      </p:sp>
    </p:spTree>
    <p:extLst>
      <p:ext uri="{BB962C8B-B14F-4D97-AF65-F5344CB8AC3E}">
        <p14:creationId xmlns:p14="http://schemas.microsoft.com/office/powerpoint/2010/main" val="36086919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Security </a:t>
            </a:r>
            <a:r>
              <a:rPr lang="en-US" sz="3600" dirty="0"/>
              <a:t>Systems Total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199226"/>
              </p:ext>
            </p:extLst>
          </p:nvPr>
        </p:nvGraphicFramePr>
        <p:xfrm>
          <a:off x="609600" y="1905000"/>
          <a:ext cx="7848600" cy="3901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393021"/>
                <a:gridCol w="1731179"/>
              </a:tblGrid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</a:tr>
              <a:tr h="628422"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 system replacement – all schools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$512,000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2018 -19</a:t>
                      </a:r>
                      <a:endParaRPr lang="en-US" dirty="0"/>
                    </a:p>
                  </a:txBody>
                  <a:tcPr/>
                </a:tc>
              </a:tr>
              <a:tr h="617065"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 to 32 additional cameras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$90,000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2017 -18</a:t>
                      </a:r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Video management system upgrade 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$84,000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Centralized video storage server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$157,000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2016-17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Analog exterior zoom cameras replaced with 16MP cameras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$145,000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2017 -18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67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 for All Security Projects</a:t>
                      </a:r>
                    </a:p>
                    <a:p>
                      <a:pPr algn="ctr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$988,000</a:t>
                      </a:r>
                      <a:endParaRPr lang="en-US" sz="1800" u="sng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58333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 smtClean="0">
                <a:solidFill>
                  <a:schemeClr val="bg2">
                    <a:lumMod val="50000"/>
                  </a:schemeClr>
                </a:solidFill>
              </a:rPr>
              <a:t>Smart Schools Investment Cost Summary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029089"/>
              </p:ext>
            </p:extLst>
          </p:nvPr>
        </p:nvGraphicFramePr>
        <p:xfrm>
          <a:off x="685799" y="1524000"/>
          <a:ext cx="76765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Worksheet" r:id="rId3" imgW="6200902" imgH="5943510" progId="Excel.Sheet.12">
                  <p:embed/>
                </p:oleObj>
              </mc:Choice>
              <mc:Fallback>
                <p:oleObj name="Worksheet" r:id="rId3" imgW="6200902" imgH="59435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1524000"/>
                        <a:ext cx="76765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8365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>Smart Schools Investment Process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507499"/>
              </p:ext>
            </p:extLst>
          </p:nvPr>
        </p:nvGraphicFramePr>
        <p:xfrm>
          <a:off x="990600" y="1295400"/>
          <a:ext cx="7315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98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3648"/>
            <a:ext cx="7024744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>
                <a:solidFill>
                  <a:schemeClr val="bg2">
                    <a:lumMod val="50000"/>
                  </a:schemeClr>
                </a:solidFill>
              </a:rPr>
              <a:t>Smart Schools Investment Process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91777"/>
              </p:ext>
            </p:extLst>
          </p:nvPr>
        </p:nvGraphicFramePr>
        <p:xfrm>
          <a:off x="76200" y="685800"/>
          <a:ext cx="883394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0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8500"/>
            <a:ext cx="6858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Seamless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</a:rPr>
              <a:t>integration of technology devices in every R-H classroom that allows each student the automatic access to the Internet to obtain information, communicate &amp; collaborate with others, and create products of their learning.</a:t>
            </a:r>
            <a:endParaRPr 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4498" y="1106269"/>
            <a:ext cx="6424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R-H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Technology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Plan</a:t>
            </a:r>
          </a:p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0105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R-H Technology Plan</a:t>
            </a:r>
            <a:b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6777317" cy="3508977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Student-Empowered Learning Environment</a:t>
            </a:r>
            <a:b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21</a:t>
            </a:r>
            <a:r>
              <a:rPr lang="en-US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st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Century Skills and Literacy integrated into the </a:t>
            </a:r>
            <a: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curriculum</a:t>
            </a:r>
            <a:br>
              <a:rPr lang="en-US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Timely Access to Data to Inform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153400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Categories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Not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Allowed in Requests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6777317" cy="4156229"/>
          </a:xfrm>
        </p:spPr>
        <p:txBody>
          <a:bodyPr>
            <a:normAutofit/>
          </a:bodyPr>
          <a:lstStyle/>
          <a:p>
            <a:pPr lvl="1"/>
            <a:r>
              <a:rPr lang="en-US" sz="2600" b="1" dirty="0"/>
              <a:t>Professional </a:t>
            </a:r>
            <a:r>
              <a:rPr lang="en-US" sz="2600" b="1" dirty="0" smtClean="0"/>
              <a:t>development</a:t>
            </a:r>
          </a:p>
          <a:p>
            <a:pPr lvl="1"/>
            <a:r>
              <a:rPr lang="en-US" sz="2600" b="1" dirty="0" smtClean="0"/>
              <a:t>Staffing</a:t>
            </a:r>
            <a:endParaRPr lang="en-US" sz="2600" b="1" dirty="0"/>
          </a:p>
          <a:p>
            <a:pPr lvl="1"/>
            <a:r>
              <a:rPr lang="en-US" sz="2600" b="1" dirty="0"/>
              <a:t>Ongoing technical support</a:t>
            </a:r>
          </a:p>
          <a:p>
            <a:pPr lvl="1"/>
            <a:r>
              <a:rPr lang="en-US" sz="2600" b="1" dirty="0"/>
              <a:t>Software</a:t>
            </a:r>
          </a:p>
          <a:p>
            <a:pPr lvl="1"/>
            <a:r>
              <a:rPr lang="en-US" sz="2600" b="1" dirty="0"/>
              <a:t>Subscription services</a:t>
            </a:r>
          </a:p>
          <a:p>
            <a:pPr lvl="1"/>
            <a:r>
              <a:rPr lang="en-US" sz="2600" b="1" dirty="0"/>
              <a:t>Phone system</a:t>
            </a:r>
          </a:p>
        </p:txBody>
      </p:sp>
    </p:spTree>
    <p:extLst>
      <p:ext uri="{BB962C8B-B14F-4D97-AF65-F5344CB8AC3E}">
        <p14:creationId xmlns:p14="http://schemas.microsoft.com/office/powerpoint/2010/main" val="17557427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772400" cy="64666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Categories Allowed but Not Applicable to Rush-Henrietta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6777317" cy="4156229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/>
              <a:t>Replacement of Classroom </a:t>
            </a:r>
            <a:r>
              <a:rPr lang="en-US" sz="2800" b="1" dirty="0" smtClean="0"/>
              <a:t>Trailers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Connectivity </a:t>
            </a:r>
            <a:r>
              <a:rPr lang="en-US" sz="2800" b="1" dirty="0"/>
              <a:t>Projects for </a:t>
            </a:r>
            <a:r>
              <a:rPr lang="en-US" sz="2800" b="1" dirty="0" smtClean="0"/>
              <a:t>Communities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Pre-Kindergarten Classrooms- SED says we are unable to use for Kindergarten project at Vollmer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2800" b="1" dirty="0" smtClean="0"/>
              <a:t>Student Devices- With Current 5 year technology Plan no need to use this funding for devices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856739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584842"/>
              </p:ext>
            </p:extLst>
          </p:nvPr>
        </p:nvGraphicFramePr>
        <p:xfrm>
          <a:off x="152400" y="152400"/>
          <a:ext cx="92202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0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45519"/>
            <a:ext cx="7086600" cy="509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2">
      <a:dk1>
        <a:sysClr val="windowText" lastClr="000000"/>
      </a:dk1>
      <a:lt1>
        <a:sysClr val="window" lastClr="FFFFFF"/>
      </a:lt1>
      <a:dk2>
        <a:srgbClr val="3E3D2D"/>
      </a:dk2>
      <a:lt2>
        <a:srgbClr val="9DD694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pattFill prst="pct50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6195</TotalTime>
  <Words>1057</Words>
  <Application>Microsoft Office PowerPoint</Application>
  <PresentationFormat>On-screen Show (4:3)</PresentationFormat>
  <Paragraphs>251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Austin</vt:lpstr>
      <vt:lpstr>Worksheet</vt:lpstr>
      <vt:lpstr>Smart Schools Bond Act - Planning</vt:lpstr>
      <vt:lpstr>Smart Schools Bond Act of 2014 </vt:lpstr>
      <vt:lpstr>Smart Schools Investment Process </vt:lpstr>
      <vt:lpstr>PowerPoint Presentation</vt:lpstr>
      <vt:lpstr>R-H Technology Plan Outcomes</vt:lpstr>
      <vt:lpstr>Categories Not Allowed in Requests </vt:lpstr>
      <vt:lpstr>Project Categories Allowed but Not Applicable to Rush-Henrietta </vt:lpstr>
      <vt:lpstr>PowerPoint Presentation</vt:lpstr>
      <vt:lpstr>PowerPoint Presentation</vt:lpstr>
      <vt:lpstr>Project Categories</vt:lpstr>
      <vt:lpstr>School Connectivity Proposal</vt:lpstr>
      <vt:lpstr>PowerPoint Presentation</vt:lpstr>
      <vt:lpstr>Wireless Infrastructure Upgrade Benefits</vt:lpstr>
      <vt:lpstr>PowerPoint Presentation</vt:lpstr>
      <vt:lpstr>Wireless Access Point Upgrade</vt:lpstr>
      <vt:lpstr>Wireless Access Points Upgrade Costs Phase 1 (2016-17)</vt:lpstr>
      <vt:lpstr>Wireless Access Points Upgrade Costs Phase 2 (2018-19)</vt:lpstr>
      <vt:lpstr>Wired Switch System Upgrade</vt:lpstr>
      <vt:lpstr>Wired Switch System</vt:lpstr>
      <vt:lpstr>Data Center Upgrade</vt:lpstr>
      <vt:lpstr>Data Center Upgrade</vt:lpstr>
      <vt:lpstr>Elementary Wiring – CAT6</vt:lpstr>
      <vt:lpstr>Technology Proposal Recap </vt:lpstr>
      <vt:lpstr>Security Proposals </vt:lpstr>
      <vt:lpstr>Security Systems -  PA Systems</vt:lpstr>
      <vt:lpstr>Security Systems -  Security Cameras</vt:lpstr>
      <vt:lpstr>Security Systems Total </vt:lpstr>
      <vt:lpstr>Smart Schools Investment Cost Summary </vt:lpstr>
      <vt:lpstr>Smart Schools Investment Process </vt:lpstr>
    </vt:vector>
  </TitlesOfParts>
  <Company>Rush-Henrietta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Bond Planning</dc:title>
  <dc:creator>%username%</dc:creator>
  <cp:lastModifiedBy>%username%</cp:lastModifiedBy>
  <cp:revision>97</cp:revision>
  <cp:lastPrinted>2015-12-08T11:24:34Z</cp:lastPrinted>
  <dcterms:created xsi:type="dcterms:W3CDTF">2015-10-21T17:47:03Z</dcterms:created>
  <dcterms:modified xsi:type="dcterms:W3CDTF">2015-12-10T12:44:16Z</dcterms:modified>
</cp:coreProperties>
</file>